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256" r:id="rId2"/>
    <p:sldId id="368" r:id="rId3"/>
    <p:sldId id="355" r:id="rId4"/>
    <p:sldId id="299" r:id="rId5"/>
    <p:sldId id="301" r:id="rId6"/>
    <p:sldId id="358" r:id="rId7"/>
    <p:sldId id="364" r:id="rId8"/>
    <p:sldId id="366" r:id="rId9"/>
    <p:sldId id="365" r:id="rId10"/>
    <p:sldId id="357" r:id="rId11"/>
    <p:sldId id="361" r:id="rId12"/>
    <p:sldId id="362" r:id="rId13"/>
    <p:sldId id="370" r:id="rId14"/>
    <p:sldId id="372" r:id="rId15"/>
    <p:sldId id="349" r:id="rId16"/>
    <p:sldId id="382" r:id="rId17"/>
    <p:sldId id="351" r:id="rId18"/>
    <p:sldId id="367" r:id="rId19"/>
    <p:sldId id="352" r:id="rId20"/>
    <p:sldId id="383" r:id="rId21"/>
    <p:sldId id="303" r:id="rId22"/>
    <p:sldId id="305" r:id="rId23"/>
    <p:sldId id="306" r:id="rId24"/>
    <p:sldId id="377" r:id="rId25"/>
    <p:sldId id="376" r:id="rId26"/>
    <p:sldId id="378" r:id="rId27"/>
    <p:sldId id="379" r:id="rId28"/>
    <p:sldId id="304" r:id="rId29"/>
    <p:sldId id="380" r:id="rId30"/>
    <p:sldId id="381" r:id="rId31"/>
    <p:sldId id="369" r:id="rId32"/>
    <p:sldId id="360" r:id="rId33"/>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p:restoredTop sz="94557" autoAdjust="0"/>
  </p:normalViewPr>
  <p:slideViewPr>
    <p:cSldViewPr snapToGrid="0">
      <p:cViewPr varScale="1">
        <p:scale>
          <a:sx n="95" d="100"/>
          <a:sy n="95" d="100"/>
        </p:scale>
        <p:origin x="320"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20"/>
    </p:cViewPr>
  </p:sorterViewPr>
  <p:notesViewPr>
    <p:cSldViewPr snapToGrid="0">
      <p:cViewPr>
        <p:scale>
          <a:sx n="154" d="100"/>
          <a:sy n="154" d="100"/>
        </p:scale>
        <p:origin x="1704" y="-46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3024FC0C-432F-024C-98C4-14D05CA1E4C6}" type="datetimeFigureOut">
              <a:rPr lang="en-US" smtClean="0"/>
              <a:t>12/26/22</a:t>
            </a:fld>
            <a:endParaRPr lang="en-US" dirty="0"/>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D6C3428F-6FF0-EC4B-8CCC-59918850A8B4}" type="slidenum">
              <a:rPr lang="en-US" smtClean="0"/>
              <a:t>‹#›</a:t>
            </a:fld>
            <a:endParaRPr lang="en-US" dirty="0"/>
          </a:p>
        </p:txBody>
      </p:sp>
    </p:spTree>
    <p:extLst>
      <p:ext uri="{BB962C8B-B14F-4D97-AF65-F5344CB8AC3E}">
        <p14:creationId xmlns:p14="http://schemas.microsoft.com/office/powerpoint/2010/main" val="171791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a:t>
            </a:fld>
            <a:endParaRPr lang="en-US" dirty="0"/>
          </a:p>
        </p:txBody>
      </p:sp>
    </p:spTree>
    <p:extLst>
      <p:ext uri="{BB962C8B-B14F-4D97-AF65-F5344CB8AC3E}">
        <p14:creationId xmlns:p14="http://schemas.microsoft.com/office/powerpoint/2010/main" val="261826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0"/>
            <a:ext cx="5453063" cy="4089400"/>
          </a:xfrm>
        </p:spPr>
      </p:sp>
      <p:sp>
        <p:nvSpPr>
          <p:cNvPr id="3" name="Notes Placeholder 2"/>
          <p:cNvSpPr>
            <a:spLocks noGrp="1"/>
          </p:cNvSpPr>
          <p:nvPr>
            <p:ph type="body" idx="1"/>
          </p:nvPr>
        </p:nvSpPr>
        <p:spPr>
          <a:xfrm>
            <a:off x="120650" y="4159250"/>
            <a:ext cx="6978650" cy="5295901"/>
          </a:xfrm>
        </p:spPr>
        <p:txBody>
          <a:bodyPr>
            <a:normAutofit lnSpcReduction="10000"/>
          </a:bodyPr>
          <a:lstStyle/>
          <a:p>
            <a:r>
              <a:rPr lang="en-US" sz="1000" dirty="0"/>
              <a:t>Galatians has always been among those Pauline epistles least challenged on the issue of authorship. Paul wrote to the churches in southern Galatia after having a hand in starting them on his first missionary journey to Asia Minor. These churches included Antioch of Pisidia, Iconium, Lystra and Derbe (Acts 14:1-28).  The letter was written in about A.D. 57, about 12 years after these churches had been established.  Paul’s close relationship to these churches helps to explain the extremely strong tone he took with them from the very beginning of the letter.  Galatians exhibits Paul at his angriest, ”astonished that you are so quickly deserting him who called you in the grace of Christ and are turning to a different gospel” (1:6).  In fact, to emphasize the seriousness of his purpose, he took the pen from his scribe and wrote the end of the letter himself in “large letters” (6:11 leading many to conclude that Paul had impaired vision.  Upon arriving back in Antioch from his first missionary journey after eighteen months on the road, Paul received a report that the churches he had started in Galatia had fallen into hard times—specifically, they had fallen into error.  Apparently, a group of Judaizers—those who sought to make a living under the Mosaic Law a requirement of the Christian faith—had gained an influence in the Galatian churches.  More specifically, they were making circumcision a necessity for all Gentile coverts (5:2-6)..  We recall that Paul had earlier been in attendance at the Jerusalem Council where the apostles would take up this very topic (Acts 15:1–30).  It was not new.  Paul had clearly taught the Galatians that “as many as were baptized into Christ” had been made “sons of God” --- be it Jew or Greek, male or female (3:26-27).  How could it be that they so soon had forgotten his instruction? Paul’s rebuke is straightforward (1:6-8).  The theme is clearly justification by faith in Christ Jesus (3:26-29).  No one can keep the Law perfectly.  That said, we must walk a fine line—on one hand, we do not want to fall into the legalism that the Galatians struggled with, but on the other hand, we cannot just live as if anything goes. Obedience matters.  The Christian’s commitment to Christ is based on the free gift of grace through faith, but as Paul articulated at the end of Galatians, it also results in a life of walking by the Spirit (Gal. 16:1ff.).  Paul reminds us, “Be not deceived; God is not mocked: for whatsoever a man soweth, that shall he also reap” (6:7).  The letter can be divided into three parts: Paul is an apostle through Jesus Christ and not after man (chs. 1-2); justification is by faith in Christ Jesus and not by the words of the Law of Moses (chs. 3-4); exhortations to steadfastness and faithfulness to all Christians (chs. 5-6).  </a:t>
            </a:r>
          </a:p>
          <a:p>
            <a:endParaRPr lang="en-US" sz="800" dirty="0"/>
          </a:p>
          <a:p>
            <a:r>
              <a:rPr lang="en-US" sz="1000" b="1" u="sng" dirty="0"/>
              <a:t>Application</a:t>
            </a:r>
          </a:p>
          <a:p>
            <a:endParaRPr lang="en-US" sz="800" b="1" u="sng" dirty="0"/>
          </a:p>
          <a:p>
            <a:pPr marL="685800" lvl="1" indent="-228600">
              <a:buFont typeface="+mj-lt"/>
              <a:buAutoNum type="arabicPeriod"/>
            </a:pPr>
            <a:r>
              <a:rPr lang="en-US" sz="1000" dirty="0"/>
              <a:t>Preachers beware! Preaching is not intended to please men: “For am I now seeking the approval of man, or of God?” (1:10)</a:t>
            </a:r>
          </a:p>
          <a:p>
            <a:pPr marL="685800" lvl="1" indent="-228600">
              <a:buFont typeface="+mj-lt"/>
              <a:buAutoNum type="arabicPeriod"/>
            </a:pPr>
            <a:r>
              <a:rPr lang="en-US" sz="1000" dirty="0"/>
              <a:t>Error must be exposed immediately: “But when Cephas came to Antioch, I opposed him to his face” (2:11).</a:t>
            </a:r>
          </a:p>
          <a:p>
            <a:pPr marL="685800" lvl="1" indent="-228600">
              <a:buFont typeface="+mj-lt"/>
              <a:buAutoNum type="arabicPeriod"/>
            </a:pPr>
            <a:r>
              <a:rPr lang="en-US" sz="1000" dirty="0"/>
              <a:t>Peter feared the wrong thing: “but when they came he drew back and separated himself (from Gentiles), fearing the circumcision party” (2:12b).  We must not make men bigger than God.  </a:t>
            </a:r>
          </a:p>
          <a:p>
            <a:pPr marL="685800" lvl="1" indent="-228600">
              <a:buFont typeface="+mj-lt"/>
              <a:buAutoNum type="arabicPeriod"/>
            </a:pPr>
            <a:r>
              <a:rPr lang="en-US" sz="1000" dirty="0"/>
              <a:t>The Law serves as a tutor (schoolmaster) to bring us unto Christ - its purpose was to show the need of a Savior (3:23-25).  </a:t>
            </a:r>
          </a:p>
          <a:p>
            <a:pPr marL="685800" lvl="1" indent="-228600">
              <a:buFont typeface="+mj-lt"/>
              <a:buAutoNum type="arabicPeriod"/>
            </a:pPr>
            <a:r>
              <a:rPr lang="en-US" sz="1000" dirty="0"/>
              <a:t>The Spirit is in us when we walk by the Spirit (5:25); The flesh and the Spirit are contrary to one another.  </a:t>
            </a:r>
          </a:p>
          <a:p>
            <a:pPr lvl="1"/>
            <a:endParaRPr lang="en-US" sz="800" dirty="0"/>
          </a:p>
          <a:p>
            <a:r>
              <a:rPr lang="en-US" sz="1000" b="1" dirty="0"/>
              <a:t>Key thought: </a:t>
            </a:r>
            <a:r>
              <a:rPr lang="en-US" sz="1000" dirty="0"/>
              <a:t>The word “Fruit” is singular. The character of godliness includes all the characteristics of the fruit of the Spirit. As darkness is the opposite of light, so are the works of the flesh the opposite of the works of the Spirit.  It is a demonstration of character.</a:t>
            </a:r>
          </a:p>
          <a:p>
            <a:pPr marL="685800" lvl="1" indent="-228600">
              <a:buFont typeface="+mj-lt"/>
              <a:buAutoNum type="arabicPeriod"/>
            </a:pPr>
            <a:endParaRPr lang="en-US" sz="1000" dirty="0"/>
          </a:p>
          <a:p>
            <a:pPr marL="685800" lvl="1" indent="-228600">
              <a:buFont typeface="+mj-lt"/>
              <a:buAutoNum type="arabicPeriod"/>
            </a:pPr>
            <a:endParaRPr lang="en-US" sz="1000" dirty="0"/>
          </a:p>
          <a:p>
            <a:pPr marL="685800" lvl="1" indent="-228600">
              <a:buFont typeface="+mj-lt"/>
              <a:buAutoNum type="arabicPeriod"/>
            </a:pPr>
            <a:endParaRPr lang="en-US" sz="1000" dirty="0"/>
          </a:p>
          <a:p>
            <a:pPr marL="685800" lvl="1" indent="-228600">
              <a:buFont typeface="+mj-lt"/>
              <a:buAutoNum type="arabicPeriod"/>
            </a:pPr>
            <a:endParaRPr lang="en-US" sz="1000" dirty="0"/>
          </a:p>
          <a:p>
            <a:endParaRPr lang="en-US" dirty="0"/>
          </a:p>
          <a:p>
            <a:endParaRPr lang="en-US" dirty="0"/>
          </a:p>
        </p:txBody>
      </p:sp>
    </p:spTree>
    <p:extLst>
      <p:ext uri="{BB962C8B-B14F-4D97-AF65-F5344CB8AC3E}">
        <p14:creationId xmlns:p14="http://schemas.microsoft.com/office/powerpoint/2010/main" val="139302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585788"/>
            <a:ext cx="5837237" cy="4378325"/>
          </a:xfrm>
          <a:solidFill>
            <a:srgbClr val="FFFF00"/>
          </a:solidFill>
        </p:spPr>
      </p:sp>
      <p:sp>
        <p:nvSpPr>
          <p:cNvPr id="3" name="Notes Placeholder 2"/>
          <p:cNvSpPr>
            <a:spLocks noGrp="1"/>
          </p:cNvSpPr>
          <p:nvPr>
            <p:ph type="body" idx="1"/>
          </p:nvPr>
        </p:nvSpPr>
        <p:spPr>
          <a:xfrm>
            <a:off x="116549" y="6006808"/>
            <a:ext cx="5761518" cy="3170085"/>
          </a:xfrm>
        </p:spPr>
        <p:txBody>
          <a:bodyPr/>
          <a:lstStyle/>
          <a:p>
            <a:endParaRPr lang="en-US" dirty="0"/>
          </a:p>
        </p:txBody>
      </p:sp>
      <p:sp>
        <p:nvSpPr>
          <p:cNvPr id="4" name="Slide Number Placeholder 3"/>
          <p:cNvSpPr>
            <a:spLocks noGrp="1"/>
          </p:cNvSpPr>
          <p:nvPr>
            <p:ph type="sldNum" sz="quarter" idx="10"/>
          </p:nvPr>
        </p:nvSpPr>
        <p:spPr/>
        <p:txBody>
          <a:bodyPr/>
          <a:lstStyle/>
          <a:p>
            <a:fld id="{86E33552-28B7-9F48-96EF-6F521705AA6A}" type="slidenum">
              <a:rPr lang="en-US" smtClean="0"/>
              <a:t>3</a:t>
            </a:fld>
            <a:endParaRPr lang="en-US" dirty="0"/>
          </a:p>
        </p:txBody>
      </p:sp>
    </p:spTree>
    <p:extLst>
      <p:ext uri="{BB962C8B-B14F-4D97-AF65-F5344CB8AC3E}">
        <p14:creationId xmlns:p14="http://schemas.microsoft.com/office/powerpoint/2010/main" val="205750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0"/>
            <a:ext cx="5453063" cy="4089400"/>
          </a:xfrm>
        </p:spPr>
      </p:sp>
      <p:sp>
        <p:nvSpPr>
          <p:cNvPr id="3" name="Notes Placeholder 2"/>
          <p:cNvSpPr>
            <a:spLocks noGrp="1"/>
          </p:cNvSpPr>
          <p:nvPr>
            <p:ph type="body" idx="1"/>
          </p:nvPr>
        </p:nvSpPr>
        <p:spPr>
          <a:xfrm>
            <a:off x="120650" y="4159250"/>
            <a:ext cx="6978650" cy="5295901"/>
          </a:xfrm>
        </p:spPr>
        <p:txBody>
          <a:bodyPr>
            <a:normAutofit lnSpcReduction="10000"/>
          </a:bodyPr>
          <a:lstStyle/>
          <a:p>
            <a:r>
              <a:rPr lang="en-US" sz="1000" dirty="0"/>
              <a:t>Galatians has always been among those Pauline epistles least challenged on the issue of authorship. Paul wrote to the churches in southern Galatia after having a hand in starting them on his first missionary journey to Asia Minor. These churches included Antioch of Pisidia, Iconium, Lystra and Derbe (Acts 14:1-28).  The letter was written in about A.D. 57, about 12 years after these churches had been established.  Paul’s close relationship to these churches helps to explain the extremely strong tone he took with them from the very beginning of the letter.  Galatians exhibits Paul at his angriest, ”astonished that you are so quickly deserting him who called you in the grace of Christ and are turning to a different gospel” (1:6).  In fact, to emphasize the seriousness of his purpose, he took the pen from his scribe and wrote the end of the letter himself in “large letters” (6:11 leading many to conclude that Paul had impaired vision.  Upon arriving back in Antioch from his first missionary journey after eighteen months on the road, Paul received a report that the churches he had started in Galatia had fallen into hard times—specifically, they had fallen into error.  Apparently, a group of Judaizers—those who sought to make a living under the Mosaic Law a requirement of the Christian faith—had gained an influence in the Galatian churches.  More specifically, they were making circumcision a necessity for all Gentile coverts (5:2-6)..  We recall that Paul had earlier been in attendance at the Jerusalem Council where the apostles would take up this very topic (Acts 15:1–30).  It was not new.  Paul had clearly taught the Galatians that “as many as were baptized into Christ” had been made “sons of God” --- be it Jew or Greek, male or female (3:26-27).  How could it be that they so soon had forgotten his instruction? Paul’s rebuke is straightforward (1:6-8).  The theme is clearly justification by faith in Christ Jesus (3:26-29).  No one can keep the Law perfectly.  That said, we must walk a fine line—on one hand, we do not want to fall into the legalism that the Galatians struggled with, but on the other hand, we cannot just live as if anything goes. Obedience matters.  The Christian’s commitment to Christ is based on the free gift of grace through faith, but as Paul articulated at the end of Galatians, it also results in a life of walking by the Spirit (Gal. 16:1ff.).  Paul reminds us, “Be not deceived; God is not mocked: for whatsoever a man soweth, that shall he also reap” (6:7).  The letter can be divided into three parts: Paul is an apostle through Jesus Christ and not after man (chs. 1-2); justification is by faith in Christ Jesus and not by the words of the Law of Moses (chs. 3-4); exhortations to steadfastness and faithfulness to all Christians (chs. 5-6).  </a:t>
            </a:r>
          </a:p>
          <a:p>
            <a:endParaRPr lang="en-US" sz="800" dirty="0"/>
          </a:p>
          <a:p>
            <a:r>
              <a:rPr lang="en-US" sz="1000" b="1" u="sng" dirty="0"/>
              <a:t>Application</a:t>
            </a:r>
          </a:p>
          <a:p>
            <a:endParaRPr lang="en-US" sz="800" b="1" u="sng" dirty="0"/>
          </a:p>
          <a:p>
            <a:pPr marL="685800" lvl="1" indent="-228600">
              <a:buFont typeface="+mj-lt"/>
              <a:buAutoNum type="arabicPeriod"/>
            </a:pPr>
            <a:r>
              <a:rPr lang="en-US" sz="1000" dirty="0"/>
              <a:t>Preachers beware! Preaching is not intended to please men: “For am I now seeking the approval of man, or of God?” (1:10)</a:t>
            </a:r>
          </a:p>
          <a:p>
            <a:pPr marL="685800" lvl="1" indent="-228600">
              <a:buFont typeface="+mj-lt"/>
              <a:buAutoNum type="arabicPeriod"/>
            </a:pPr>
            <a:r>
              <a:rPr lang="en-US" sz="1000" dirty="0"/>
              <a:t>Error must be exposed immediately: “But when Cephas came to Antioch, I opposed him to his face” (2:11).</a:t>
            </a:r>
          </a:p>
          <a:p>
            <a:pPr marL="685800" lvl="1" indent="-228600">
              <a:buFont typeface="+mj-lt"/>
              <a:buAutoNum type="arabicPeriod"/>
            </a:pPr>
            <a:r>
              <a:rPr lang="en-US" sz="1000" dirty="0"/>
              <a:t>Peter feared the wrong thing: “but when they came he drew back and separated himself (from Gentiles), fearing the circumcision party” (2:12b).  We must not make men bigger than God.  </a:t>
            </a:r>
          </a:p>
          <a:p>
            <a:pPr marL="685800" lvl="1" indent="-228600">
              <a:buFont typeface="+mj-lt"/>
              <a:buAutoNum type="arabicPeriod"/>
            </a:pPr>
            <a:r>
              <a:rPr lang="en-US" sz="1000" dirty="0"/>
              <a:t>The Law serves as a tutor (schoolmaster) to bring us unto Christ - its purpose was to show the need of a Savior (3:23-25).  </a:t>
            </a:r>
          </a:p>
          <a:p>
            <a:pPr marL="685800" lvl="1" indent="-228600">
              <a:buFont typeface="+mj-lt"/>
              <a:buAutoNum type="arabicPeriod"/>
            </a:pPr>
            <a:r>
              <a:rPr lang="en-US" sz="1000" dirty="0"/>
              <a:t>The Spirit is in us when we walk by the Spirit (5:25); The flesh and the Spirit are contrary to one another.  </a:t>
            </a:r>
          </a:p>
          <a:p>
            <a:pPr lvl="1"/>
            <a:endParaRPr lang="en-US" sz="800" dirty="0"/>
          </a:p>
          <a:p>
            <a:r>
              <a:rPr lang="en-US" sz="1000" b="1" dirty="0"/>
              <a:t>Key thought: </a:t>
            </a:r>
            <a:r>
              <a:rPr lang="en-US" sz="1000" dirty="0"/>
              <a:t>The word “Fruit” is singular. The character of godliness includes all the characteristics of the fruit of the Spirit. As darkness is the opposite of light, so are the works of the flesh the opposite of the works of the Spirit.  It is a demonstration of character.</a:t>
            </a:r>
          </a:p>
          <a:p>
            <a:pPr marL="685800" lvl="1" indent="-228600">
              <a:buFont typeface="+mj-lt"/>
              <a:buAutoNum type="arabicPeriod"/>
            </a:pPr>
            <a:endParaRPr lang="en-US" sz="1000" dirty="0"/>
          </a:p>
          <a:p>
            <a:pPr marL="685800" lvl="1" indent="-228600">
              <a:buFont typeface="+mj-lt"/>
              <a:buAutoNum type="arabicPeriod"/>
            </a:pPr>
            <a:endParaRPr lang="en-US" sz="1000" dirty="0"/>
          </a:p>
          <a:p>
            <a:pPr marL="685800" lvl="1" indent="-228600">
              <a:buFont typeface="+mj-lt"/>
              <a:buAutoNum type="arabicPeriod"/>
            </a:pPr>
            <a:endParaRPr lang="en-US" sz="1000" dirty="0"/>
          </a:p>
          <a:p>
            <a:pPr marL="685800" lvl="1" indent="-228600">
              <a:buFont typeface="+mj-lt"/>
              <a:buAutoNum type="arabicPeriod"/>
            </a:pPr>
            <a:endParaRPr lang="en-US" sz="1000" dirty="0"/>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12/26/22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12/26/22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Galatians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7BA1-A5DA-C04D-962A-1F0E9B8C32CA}"/>
              </a:ext>
            </a:extLst>
          </p:cNvPr>
          <p:cNvSpPr>
            <a:spLocks noGrp="1"/>
          </p:cNvSpPr>
          <p:nvPr>
            <p:ph type="title"/>
          </p:nvPr>
        </p:nvSpPr>
        <p:spPr/>
        <p:txBody>
          <a:bodyPr>
            <a:normAutofit/>
          </a:bodyPr>
          <a:lstStyle/>
          <a:p>
            <a:r>
              <a:rPr lang="en-US" sz="3200" dirty="0"/>
              <a:t>The Date and Place of Writing?</a:t>
            </a:r>
          </a:p>
        </p:txBody>
      </p:sp>
      <p:sp>
        <p:nvSpPr>
          <p:cNvPr id="3" name="Content Placeholder 2">
            <a:extLst>
              <a:ext uri="{FF2B5EF4-FFF2-40B4-BE49-F238E27FC236}">
                <a16:creationId xmlns:a16="http://schemas.microsoft.com/office/drawing/2014/main" id="{26AA92D2-2F90-7943-AE9C-B9F699503E65}"/>
              </a:ext>
            </a:extLst>
          </p:cNvPr>
          <p:cNvSpPr>
            <a:spLocks noGrp="1"/>
          </p:cNvSpPr>
          <p:nvPr>
            <p:ph idx="1"/>
          </p:nvPr>
        </p:nvSpPr>
        <p:spPr>
          <a:xfrm>
            <a:off x="76200" y="2057400"/>
            <a:ext cx="8991600" cy="4800600"/>
          </a:xfrm>
        </p:spPr>
        <p:txBody>
          <a:bodyPr>
            <a:normAutofit lnSpcReduction="10000"/>
          </a:bodyPr>
          <a:lstStyle/>
          <a:p>
            <a:pPr marL="633222" indent="-514350">
              <a:buFont typeface="+mj-lt"/>
              <a:buAutoNum type="arabicPeriod"/>
            </a:pPr>
            <a:r>
              <a:rPr lang="en-US" sz="2200" dirty="0"/>
              <a:t>At Antioch (Syria), A.D. 48-49, immediately following the first missionary journey and before the Jerusalem Council (Acts 15).</a:t>
            </a:r>
          </a:p>
          <a:p>
            <a:pPr marL="633222" indent="-514350">
              <a:buFont typeface="+mj-lt"/>
              <a:buAutoNum type="arabicPeriod"/>
            </a:pPr>
            <a:r>
              <a:rPr lang="en-US" sz="2200" dirty="0"/>
              <a:t>At Antioch (Syria), A.D. 49-50, right after Jerusalem council (Acts 15).</a:t>
            </a:r>
          </a:p>
          <a:p>
            <a:pPr marL="633222" indent="-514350">
              <a:buFont typeface="+mj-lt"/>
              <a:buAutoNum type="arabicPeriod"/>
            </a:pPr>
            <a:r>
              <a:rPr lang="en-US" sz="2200" b="1" dirty="0"/>
              <a:t>At Corinth, A.D. 52-56 , toward the end of the second missionary journey</a:t>
            </a:r>
            <a:r>
              <a:rPr lang="en-US" sz="2200" dirty="0"/>
              <a:t>.  </a:t>
            </a:r>
          </a:p>
          <a:p>
            <a:pPr marL="633222" indent="-514350">
              <a:buFont typeface="+mj-lt"/>
              <a:buAutoNum type="arabicPeriod"/>
            </a:pPr>
            <a:r>
              <a:rPr lang="en-US" sz="2200" dirty="0"/>
              <a:t>At Antioch (Syria), after the second missionary journey.</a:t>
            </a:r>
          </a:p>
          <a:p>
            <a:pPr marL="633222" indent="-514350">
              <a:buFont typeface="+mj-lt"/>
              <a:buAutoNum type="arabicPeriod"/>
            </a:pPr>
            <a:r>
              <a:rPr lang="en-US" sz="2200" dirty="0"/>
              <a:t>At Ephesus, shortly after Paul arrived there on his third missionary journey, or just before he left Ephesus for Macedonia, A.D. 55-57.  </a:t>
            </a:r>
          </a:p>
          <a:p>
            <a:pPr marL="633222" indent="-514350">
              <a:buFont typeface="+mj-lt"/>
              <a:buAutoNum type="arabicPeriod"/>
            </a:pPr>
            <a:r>
              <a:rPr lang="en-US" sz="2200" dirty="0"/>
              <a:t>From Macedonia on the third journey, A.D. 56-57.</a:t>
            </a:r>
          </a:p>
          <a:p>
            <a:pPr marL="633222" indent="-514350">
              <a:buFont typeface="+mj-lt"/>
              <a:buAutoNum type="arabicPeriod"/>
            </a:pPr>
            <a:r>
              <a:rPr lang="en-US" sz="2200" dirty="0"/>
              <a:t>From Corinth on the third journey just before the writings of Romans, A.D. 57-58 A.D.  </a:t>
            </a:r>
          </a:p>
          <a:p>
            <a:pPr marL="633222" indent="-514350">
              <a:buFont typeface="+mj-lt"/>
              <a:buAutoNum type="arabicPeriod"/>
            </a:pPr>
            <a:r>
              <a:rPr lang="en-US" sz="2200" dirty="0"/>
              <a:t>The possibility (remote) that Galatians was another prison letter from Rome, A.D. 61-63.  </a:t>
            </a:r>
            <a:br>
              <a:rPr lang="en-US" sz="2200" dirty="0"/>
            </a:br>
            <a:br>
              <a:rPr lang="en-US" sz="2200" dirty="0"/>
            </a:br>
            <a:r>
              <a:rPr lang="en-US" sz="1600" dirty="0"/>
              <a:t>Robert L. Johnson, </a:t>
            </a:r>
            <a:r>
              <a:rPr lang="en-US" sz="1600" i="1" dirty="0"/>
              <a:t>The Letter of Paul to the Galatians, </a:t>
            </a:r>
            <a:r>
              <a:rPr lang="en-US" sz="1600" dirty="0"/>
              <a:t>The Living Word Commentary, pages 25-26.  </a:t>
            </a:r>
            <a:endParaRPr lang="en-US" sz="2400" dirty="0"/>
          </a:p>
        </p:txBody>
      </p:sp>
      <p:sp>
        <p:nvSpPr>
          <p:cNvPr id="4" name="TextBox 3"/>
          <p:cNvSpPr txBox="1"/>
          <p:nvPr/>
        </p:nvSpPr>
        <p:spPr>
          <a:xfrm>
            <a:off x="228600" y="1600200"/>
            <a:ext cx="5992346"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Eight possibilities have been proposed:</a:t>
            </a:r>
          </a:p>
        </p:txBody>
      </p:sp>
      <p:sp>
        <p:nvSpPr>
          <p:cNvPr id="5" name="Oval 4"/>
          <p:cNvSpPr/>
          <p:nvPr/>
        </p:nvSpPr>
        <p:spPr>
          <a:xfrm>
            <a:off x="157163" y="3114670"/>
            <a:ext cx="304800" cy="266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61910" y="2173516"/>
            <a:ext cx="304800" cy="2947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94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758825" y="442913"/>
            <a:ext cx="50481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rgbClr val="002060"/>
                </a:solidFill>
                <a:latin typeface="Arial" panose="020B0604020202020204" pitchFamily="34" charset="0"/>
                <a:cs typeface="Arial" panose="020B0604020202020204" pitchFamily="34" charset="0"/>
              </a:rPr>
              <a:t>Paul's first three Jerusalem trips:</a:t>
            </a:r>
          </a:p>
        </p:txBody>
      </p:sp>
      <p:graphicFrame>
        <p:nvGraphicFramePr>
          <p:cNvPr id="7215" name="Group 47"/>
          <p:cNvGraphicFramePr>
            <a:graphicFrameLocks noGrp="1"/>
          </p:cNvGraphicFramePr>
          <p:nvPr>
            <p:extLst>
              <p:ext uri="{D42A27DB-BD31-4B8C-83A1-F6EECF244321}">
                <p14:modId xmlns:p14="http://schemas.microsoft.com/office/powerpoint/2010/main" val="554713447"/>
              </p:ext>
            </p:extLst>
          </p:nvPr>
        </p:nvGraphicFramePr>
        <p:xfrm>
          <a:off x="796925" y="952500"/>
          <a:ext cx="7585075" cy="3069591"/>
        </p:xfrm>
        <a:graphic>
          <a:graphicData uri="http://schemas.openxmlformats.org/drawingml/2006/table">
            <a:tbl>
              <a:tblPr/>
              <a:tblGrid>
                <a:gridCol w="1841500">
                  <a:extLst>
                    <a:ext uri="{9D8B030D-6E8A-4147-A177-3AD203B41FA5}">
                      <a16:colId xmlns:a16="http://schemas.microsoft.com/office/drawing/2014/main" val="20000"/>
                    </a:ext>
                  </a:extLst>
                </a:gridCol>
                <a:gridCol w="3305175">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5397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Reference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Purpose of trip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Companions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1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Acts 9:26-28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Meet with Peter (for 15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Met by Barnabas in Jerusalem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26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Acts 11:28-30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&amp; 12:25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Deliver famine relief to Jerusalem church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With Barnabas  (&amp; maybe Titus?)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61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Acts 15:1-4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Jerusalem conference on necessity of circumcision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With Barnabas &amp; others  (maybe Titus)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7213" name="Group 45"/>
          <p:cNvGraphicFramePr>
            <a:graphicFrameLocks noGrp="1"/>
          </p:cNvGraphicFramePr>
          <p:nvPr>
            <p:extLst>
              <p:ext uri="{D42A27DB-BD31-4B8C-83A1-F6EECF244321}">
                <p14:modId xmlns:p14="http://schemas.microsoft.com/office/powerpoint/2010/main" val="2474842179"/>
              </p:ext>
            </p:extLst>
          </p:nvPr>
        </p:nvGraphicFramePr>
        <p:xfrm>
          <a:off x="804863" y="4322763"/>
          <a:ext cx="7577137" cy="1990726"/>
        </p:xfrm>
        <a:graphic>
          <a:graphicData uri="http://schemas.openxmlformats.org/drawingml/2006/table">
            <a:tbl>
              <a:tblPr/>
              <a:tblGrid>
                <a:gridCol w="1820862">
                  <a:extLst>
                    <a:ext uri="{9D8B030D-6E8A-4147-A177-3AD203B41FA5}">
                      <a16:colId xmlns:a16="http://schemas.microsoft.com/office/drawing/2014/main" val="20000"/>
                    </a:ext>
                  </a:extLst>
                </a:gridCol>
                <a:gridCol w="3317875">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7985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Gal 1:18-19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After 3 yrs, to meet with Peter  (also saw James)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(None noted)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922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Gal 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After 14 yrs, to communicate the gospel he preached (Gal 2:2,7,9)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rPr>
                        <a:t>With Barnabas &amp; Titus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8871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8900" y="152400"/>
            <a:ext cx="8885238" cy="286232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u="sng" dirty="0">
                <a:latin typeface="Arial Narrow" pitchFamily="34" charset="0"/>
              </a:rPr>
              <a:t>Option 1  Definition:</a:t>
            </a:r>
            <a:endParaRPr lang="en-US" altLang="en-US" sz="2000" b="1" dirty="0">
              <a:latin typeface="Arial Narrow" pitchFamily="34" charset="0"/>
            </a:endParaRPr>
          </a:p>
          <a:p>
            <a:r>
              <a:rPr lang="en-US" altLang="en-US" sz="2000" b="1" dirty="0">
                <a:latin typeface="Arial Narrow" pitchFamily="34" charset="0"/>
              </a:rPr>
              <a:t>	Places the 14-year trip of Gal 2:1 as the famine relief trip.</a:t>
            </a:r>
          </a:p>
          <a:p>
            <a:r>
              <a:rPr lang="en-US" altLang="en-US" sz="2000" b="1" dirty="0">
                <a:latin typeface="Arial Narrow" pitchFamily="34" charset="0"/>
              </a:rPr>
              <a:t>	Galatians written from Antioch before second missionary journey begins.</a:t>
            </a:r>
          </a:p>
          <a:p>
            <a:r>
              <a:rPr lang="en-US" altLang="en-US" sz="2000" b="1" dirty="0">
                <a:latin typeface="Arial Narrow" pitchFamily="34" charset="0"/>
              </a:rPr>
              <a:t>Pros:	1.  Paul gets approval of his doctrinal gospel before first missionary journey</a:t>
            </a:r>
          </a:p>
          <a:p>
            <a:r>
              <a:rPr lang="en-US" altLang="en-US" sz="2000" b="1" dirty="0">
                <a:latin typeface="Arial Narrow" pitchFamily="34" charset="0"/>
              </a:rPr>
              <a:t>	2.  Paul’s confrontation with Peter (Gal 2:11-14) over eating with Gentiles </a:t>
            </a:r>
          </a:p>
          <a:p>
            <a:r>
              <a:rPr lang="en-US" altLang="en-US" sz="2000" b="1" dirty="0">
                <a:latin typeface="Arial Narrow" pitchFamily="34" charset="0"/>
              </a:rPr>
              <a:t>		occurs before Jerusalem council.</a:t>
            </a:r>
          </a:p>
          <a:p>
            <a:r>
              <a:rPr lang="en-US" altLang="en-US" sz="2000" b="1" dirty="0">
                <a:latin typeface="Arial Narrow" pitchFamily="34" charset="0"/>
              </a:rPr>
              <a:t>	3.  Paul writes Galatians before Jerusalem council</a:t>
            </a:r>
          </a:p>
          <a:p>
            <a:r>
              <a:rPr lang="en-US" altLang="en-US" sz="2000" b="1" dirty="0">
                <a:latin typeface="Arial Narrow" pitchFamily="34" charset="0"/>
              </a:rPr>
              <a:t>Cons:	1.  14-year span of Gal 2:1 must overlap with 3-year span of Gal 1:18</a:t>
            </a:r>
          </a:p>
          <a:p>
            <a:r>
              <a:rPr lang="en-US" altLang="en-US" sz="2000" b="1" dirty="0">
                <a:latin typeface="Arial Narrow" pitchFamily="34" charset="0"/>
              </a:rPr>
              <a:t>	2.  Titus is not mentioned in Acts as accompanying Paul &amp; Barnabas</a:t>
            </a:r>
          </a:p>
        </p:txBody>
      </p:sp>
      <p:sp>
        <p:nvSpPr>
          <p:cNvPr id="6147" name="Text Box 3"/>
          <p:cNvSpPr txBox="1">
            <a:spLocks noChangeArrowheads="1"/>
          </p:cNvSpPr>
          <p:nvPr/>
        </p:nvSpPr>
        <p:spPr bwMode="auto">
          <a:xfrm>
            <a:off x="92075" y="3232150"/>
            <a:ext cx="8882063" cy="34734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u="sng" dirty="0">
                <a:latin typeface="Arial Narrow" pitchFamily="34" charset="0"/>
              </a:rPr>
              <a:t>Option 3  Definition:</a:t>
            </a:r>
            <a:endParaRPr lang="en-US" altLang="en-US" sz="2000" b="1" dirty="0">
              <a:latin typeface="Arial Narrow" pitchFamily="34" charset="0"/>
            </a:endParaRPr>
          </a:p>
          <a:p>
            <a:r>
              <a:rPr lang="en-US" altLang="en-US" sz="2000" b="1" dirty="0">
                <a:latin typeface="Arial Narrow" pitchFamily="34" charset="0"/>
              </a:rPr>
              <a:t>	Places the 14-year trip of Gal 2:1 as the Jerusalem council trip.</a:t>
            </a:r>
          </a:p>
          <a:p>
            <a:r>
              <a:rPr lang="en-US" altLang="en-US" sz="2000" b="1" dirty="0">
                <a:latin typeface="Arial Narrow" pitchFamily="34" charset="0"/>
              </a:rPr>
              <a:t>	Galatians written during second missionary journey  (probably from Corinth)</a:t>
            </a:r>
          </a:p>
          <a:p>
            <a:r>
              <a:rPr lang="en-US" altLang="en-US" sz="2000" b="1" dirty="0">
                <a:latin typeface="Arial Narrow" pitchFamily="34" charset="0"/>
              </a:rPr>
              <a:t>Pros:	1.  Issue of circumcision of Titus is related to the Jerusalem council purpose.</a:t>
            </a:r>
          </a:p>
          <a:p>
            <a:r>
              <a:rPr lang="en-US" altLang="en-US" sz="2000" b="1" dirty="0">
                <a:latin typeface="Arial Narrow" pitchFamily="34" charset="0"/>
              </a:rPr>
              <a:t>	2.  14-year span of Gal 2:1 does not have to be consecutive with 3-year span of 		Gal 1:18.</a:t>
            </a:r>
          </a:p>
          <a:p>
            <a:r>
              <a:rPr lang="en-US" altLang="en-US" sz="2000" b="1" dirty="0">
                <a:latin typeface="Arial Narrow" pitchFamily="34" charset="0"/>
              </a:rPr>
              <a:t>Cons:	1.  Paul doesn’t get approval of his doctrinal gospel until after first 			missionary journey.</a:t>
            </a:r>
          </a:p>
          <a:p>
            <a:r>
              <a:rPr lang="en-US" altLang="en-US" sz="2000" b="1" dirty="0">
                <a:latin typeface="Arial Narrow" pitchFamily="34" charset="0"/>
              </a:rPr>
              <a:t>	2.  Paul’s confrontation with Peter over eating with Gentiles occurs after 			Jerusalem council.</a:t>
            </a:r>
          </a:p>
          <a:p>
            <a:r>
              <a:rPr lang="en-US" altLang="en-US" sz="2000" b="1" dirty="0">
                <a:latin typeface="Arial Narrow" pitchFamily="34" charset="0"/>
              </a:rPr>
              <a:t>	3.  Paul writes Galatians after Jerusalem council &amp; doesn’t even mention it.</a:t>
            </a:r>
          </a:p>
        </p:txBody>
      </p:sp>
    </p:spTree>
    <p:extLst>
      <p:ext uri="{BB962C8B-B14F-4D97-AF65-F5344CB8AC3E}">
        <p14:creationId xmlns:p14="http://schemas.microsoft.com/office/powerpoint/2010/main" val="112555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1" y="123726"/>
            <a:ext cx="4145279" cy="1569660"/>
          </a:xfrm>
          <a:prstGeom prst="rect">
            <a:avLst/>
          </a:prstGeom>
          <a:noFill/>
          <a:ln w="28575">
            <a:solidFill>
              <a:schemeClr val="accent2">
                <a:lumMod val="75000"/>
              </a:schemeClr>
            </a:solidFill>
          </a:ln>
        </p:spPr>
        <p:txBody>
          <a:bodyPr wrap="square" rtlCol="0">
            <a:spAutoFit/>
          </a:bodyPr>
          <a:lstStyle/>
          <a:p>
            <a:r>
              <a:rPr lang="en-US" sz="1600" b="1" dirty="0">
                <a:latin typeface="Arial" panose="020B0604020202020204" pitchFamily="34" charset="0"/>
                <a:cs typeface="Arial" panose="020B0604020202020204" pitchFamily="34" charset="0"/>
              </a:rPr>
              <a:t>Gal 1:11-12  </a:t>
            </a:r>
            <a:r>
              <a:rPr lang="en-US" sz="1600" b="1" i="1" dirty="0">
                <a:solidFill>
                  <a:srgbClr val="002060"/>
                </a:solidFill>
                <a:latin typeface="Arial" panose="020B0604020202020204" pitchFamily="34" charset="0"/>
                <a:cs typeface="Arial" panose="020B0604020202020204" pitchFamily="34" charset="0"/>
              </a:rPr>
              <a:t>But I make known to you, brethren, that the gospel which was preached by me is not according to man.  For I neither received it from man, nor was I taught it, but it came through the revelation of Jesus Christ.</a:t>
            </a:r>
          </a:p>
        </p:txBody>
      </p:sp>
      <p:sp>
        <p:nvSpPr>
          <p:cNvPr id="4" name="TextBox 3"/>
          <p:cNvSpPr txBox="1"/>
          <p:nvPr/>
        </p:nvSpPr>
        <p:spPr>
          <a:xfrm>
            <a:off x="914400" y="3427893"/>
            <a:ext cx="7766304" cy="83099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Acts  9:6  </a:t>
            </a:r>
            <a:r>
              <a:rPr lang="en-US" sz="1600" b="1" i="1" dirty="0">
                <a:solidFill>
                  <a:srgbClr val="002060"/>
                </a:solidFill>
                <a:latin typeface="Arial" panose="020B0604020202020204" pitchFamily="34" charset="0"/>
                <a:cs typeface="Arial" panose="020B0604020202020204" pitchFamily="34" charset="0"/>
              </a:rPr>
              <a:t>So he </a:t>
            </a:r>
            <a:r>
              <a:rPr lang="en-US" sz="1600" b="1" dirty="0">
                <a:latin typeface="Arial" panose="020B0604020202020204" pitchFamily="34" charset="0"/>
                <a:cs typeface="Arial" panose="020B0604020202020204" pitchFamily="34" charset="0"/>
              </a:rPr>
              <a:t>(Paul), </a:t>
            </a:r>
            <a:r>
              <a:rPr lang="en-US" sz="1600" b="1" i="1" dirty="0">
                <a:solidFill>
                  <a:srgbClr val="002060"/>
                </a:solidFill>
                <a:latin typeface="Arial" panose="020B0604020202020204" pitchFamily="34" charset="0"/>
                <a:cs typeface="Arial" panose="020B0604020202020204" pitchFamily="34" charset="0"/>
              </a:rPr>
              <a:t>trembling and astonished, said, "Lord, what do You want me to do?" Then the Lord said to him, "Arise and go into the city, and you will be told what you must do."</a:t>
            </a:r>
          </a:p>
        </p:txBody>
      </p:sp>
      <p:sp>
        <p:nvSpPr>
          <p:cNvPr id="6" name="TextBox 5"/>
          <p:cNvSpPr txBox="1"/>
          <p:nvPr/>
        </p:nvSpPr>
        <p:spPr>
          <a:xfrm>
            <a:off x="914400" y="4867869"/>
            <a:ext cx="7327391" cy="83099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Acts 26:16   “</a:t>
            </a:r>
            <a:r>
              <a:rPr lang="en-US" sz="1600" b="1" i="1" dirty="0">
                <a:solidFill>
                  <a:srgbClr val="002060"/>
                </a:solidFill>
                <a:latin typeface="Arial" panose="020B0604020202020204" pitchFamily="34" charset="0"/>
                <a:cs typeface="Arial" panose="020B0604020202020204" pitchFamily="34" charset="0"/>
              </a:rPr>
              <a:t>But rise and stand on your feet; for I have appeared to you for this purpose, to make you a minister and a witness both of the things which you have seen and of the things which I will yet reveal to you.”</a:t>
            </a:r>
          </a:p>
        </p:txBody>
      </p:sp>
      <p:sp>
        <p:nvSpPr>
          <p:cNvPr id="7" name="TextBox 6"/>
          <p:cNvSpPr txBox="1"/>
          <p:nvPr/>
        </p:nvSpPr>
        <p:spPr>
          <a:xfrm>
            <a:off x="438912" y="1875782"/>
            <a:ext cx="8520281" cy="1446550"/>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When did Jesus reveal the gospel to Paul?</a:t>
            </a:r>
          </a:p>
          <a:p>
            <a:endParaRPr lang="en-US" sz="8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Some say it was on the road to Damascus, the only time scripture indicates </a:t>
            </a:r>
          </a:p>
          <a:p>
            <a:r>
              <a:rPr lang="en-US" b="1" dirty="0">
                <a:latin typeface="Arial" panose="020B0604020202020204" pitchFamily="34" charset="0"/>
                <a:cs typeface="Arial" panose="020B0604020202020204" pitchFamily="34" charset="0"/>
              </a:rPr>
              <a:t>Jesus directly appeared to Paul.</a:t>
            </a:r>
          </a:p>
          <a:p>
            <a:endParaRPr lang="en-US" sz="8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But that’s not what the scriptures in Acts support.</a:t>
            </a:r>
          </a:p>
        </p:txBody>
      </p:sp>
      <p:sp>
        <p:nvSpPr>
          <p:cNvPr id="8" name="TextBox 7"/>
          <p:cNvSpPr txBox="1"/>
          <p:nvPr/>
        </p:nvSpPr>
        <p:spPr>
          <a:xfrm>
            <a:off x="463296" y="4535113"/>
            <a:ext cx="196720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Jesus also said:</a:t>
            </a:r>
          </a:p>
        </p:txBody>
      </p:sp>
      <p:cxnSp>
        <p:nvCxnSpPr>
          <p:cNvPr id="10" name="Straight Connector 9"/>
          <p:cNvCxnSpPr/>
          <p:nvPr/>
        </p:nvCxnSpPr>
        <p:spPr>
          <a:xfrm>
            <a:off x="914400" y="4236312"/>
            <a:ext cx="15849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82768" y="5647884"/>
            <a:ext cx="15849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5857945"/>
            <a:ext cx="780213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Jesus clearly said there would be a revelation sometime in the future.</a:t>
            </a:r>
          </a:p>
        </p:txBody>
      </p:sp>
    </p:spTree>
    <p:extLst>
      <p:ext uri="{BB962C8B-B14F-4D97-AF65-F5344CB8AC3E}">
        <p14:creationId xmlns:p14="http://schemas.microsoft.com/office/powerpoint/2010/main" val="152163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1" y="123726"/>
            <a:ext cx="4145279" cy="1569660"/>
          </a:xfrm>
          <a:prstGeom prst="rect">
            <a:avLst/>
          </a:prstGeom>
          <a:noFill/>
          <a:ln w="28575">
            <a:solidFill>
              <a:srgbClr val="0070C0"/>
            </a:solidFill>
          </a:ln>
        </p:spPr>
        <p:txBody>
          <a:bodyPr wrap="square" rtlCol="0">
            <a:spAutoFit/>
          </a:bodyPr>
          <a:lstStyle/>
          <a:p>
            <a:r>
              <a:rPr lang="en-US" sz="1600" b="1" dirty="0">
                <a:latin typeface="Arial" panose="020B0604020202020204" pitchFamily="34" charset="0"/>
                <a:cs typeface="Arial" panose="020B0604020202020204" pitchFamily="34" charset="0"/>
              </a:rPr>
              <a:t>Gal 1:11-12  </a:t>
            </a:r>
            <a:r>
              <a:rPr lang="en-US" sz="1600" b="1" i="1" dirty="0">
                <a:solidFill>
                  <a:srgbClr val="002060"/>
                </a:solidFill>
                <a:latin typeface="Arial" panose="020B0604020202020204" pitchFamily="34" charset="0"/>
                <a:cs typeface="Arial" panose="020B0604020202020204" pitchFamily="34" charset="0"/>
              </a:rPr>
              <a:t>But I make known to you, brethren, that the gospel which was preached by me is not according to man.  For I neither received it from man, nor was I taught it, but it came through the revelation of Jesus Christ.</a:t>
            </a:r>
          </a:p>
        </p:txBody>
      </p:sp>
      <p:sp>
        <p:nvSpPr>
          <p:cNvPr id="3" name="TextBox 2"/>
          <p:cNvSpPr txBox="1"/>
          <p:nvPr/>
        </p:nvSpPr>
        <p:spPr>
          <a:xfrm>
            <a:off x="5145025" y="113505"/>
            <a:ext cx="3694176" cy="1815882"/>
          </a:xfrm>
          <a:prstGeom prst="rect">
            <a:avLst/>
          </a:prstGeom>
          <a:noFill/>
          <a:ln w="28575">
            <a:solidFill>
              <a:srgbClr val="0070C0"/>
            </a:solidFill>
          </a:ln>
        </p:spPr>
        <p:txBody>
          <a:bodyPr wrap="square" rtlCol="0">
            <a:spAutoFit/>
          </a:bodyPr>
          <a:lstStyle/>
          <a:p>
            <a:r>
              <a:rPr lang="en-US" sz="1600" b="1" dirty="0">
                <a:latin typeface="Arial" panose="020B0604020202020204" pitchFamily="34" charset="0"/>
                <a:cs typeface="Arial" panose="020B0604020202020204" pitchFamily="34" charset="0"/>
              </a:rPr>
              <a:t>Gal 1:16-17  . . . </a:t>
            </a:r>
            <a:r>
              <a:rPr lang="en-US" sz="1600" b="1" i="1" dirty="0">
                <a:solidFill>
                  <a:srgbClr val="002060"/>
                </a:solidFill>
                <a:latin typeface="Arial" panose="020B0604020202020204" pitchFamily="34" charset="0"/>
                <a:cs typeface="Arial" panose="020B0604020202020204" pitchFamily="34" charset="0"/>
              </a:rPr>
              <a:t>that I might preach Him among the Gentiles, I did not immediately confer with flesh and blood, nor did I go up to Jerusalem to those who were apostles before me; but I went to Arabia, and returned again to Damascus.</a:t>
            </a:r>
          </a:p>
        </p:txBody>
      </p:sp>
      <p:cxnSp>
        <p:nvCxnSpPr>
          <p:cNvPr id="5" name="Straight Arrow Connector 4"/>
          <p:cNvCxnSpPr/>
          <p:nvPr/>
        </p:nvCxnSpPr>
        <p:spPr>
          <a:xfrm>
            <a:off x="536448" y="2025678"/>
            <a:ext cx="1072896"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4257" y="1705114"/>
            <a:ext cx="73609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TIME</a:t>
            </a:r>
          </a:p>
        </p:txBody>
      </p:sp>
      <p:sp>
        <p:nvSpPr>
          <p:cNvPr id="10" name="TextBox 9"/>
          <p:cNvSpPr txBox="1"/>
          <p:nvPr/>
        </p:nvSpPr>
        <p:spPr>
          <a:xfrm>
            <a:off x="649310" y="2078952"/>
            <a:ext cx="306925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Paul baptized by Ananias</a:t>
            </a:r>
          </a:p>
        </p:txBody>
      </p:sp>
      <p:sp>
        <p:nvSpPr>
          <p:cNvPr id="11" name="TextBox 10"/>
          <p:cNvSpPr txBox="1"/>
          <p:nvPr/>
        </p:nvSpPr>
        <p:spPr>
          <a:xfrm>
            <a:off x="4536885" y="2078952"/>
            <a:ext cx="350983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Paul to Jerusalem to see Peter</a:t>
            </a:r>
          </a:p>
        </p:txBody>
      </p:sp>
      <p:sp>
        <p:nvSpPr>
          <p:cNvPr id="12" name="Rectangle 11"/>
          <p:cNvSpPr/>
          <p:nvPr/>
        </p:nvSpPr>
        <p:spPr>
          <a:xfrm>
            <a:off x="551352" y="2612022"/>
            <a:ext cx="2060218" cy="2987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 </a:t>
            </a:r>
            <a:r>
              <a:rPr lang="en-US" sz="1600" b="1" dirty="0">
                <a:solidFill>
                  <a:schemeClr val="tx1"/>
                </a:solidFill>
                <a:latin typeface="Arial" panose="020B0604020202020204" pitchFamily="34" charset="0"/>
                <a:cs typeface="Arial" panose="020B0604020202020204" pitchFamily="34" charset="0"/>
              </a:rPr>
              <a:t>Damascus</a:t>
            </a:r>
          </a:p>
        </p:txBody>
      </p:sp>
      <p:sp>
        <p:nvSpPr>
          <p:cNvPr id="13" name="Rectangle 12"/>
          <p:cNvSpPr/>
          <p:nvPr/>
        </p:nvSpPr>
        <p:spPr>
          <a:xfrm>
            <a:off x="2611570" y="2618118"/>
            <a:ext cx="1887278" cy="2987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Visits Arabia</a:t>
            </a:r>
            <a:endParaRPr lang="en-US" sz="1600" dirty="0">
              <a:solidFill>
                <a:schemeClr val="tx1"/>
              </a:solidFill>
            </a:endParaRPr>
          </a:p>
        </p:txBody>
      </p:sp>
      <p:sp>
        <p:nvSpPr>
          <p:cNvPr id="14" name="Rectangle 13"/>
          <p:cNvSpPr/>
          <p:nvPr/>
        </p:nvSpPr>
        <p:spPr>
          <a:xfrm>
            <a:off x="4535424" y="2618118"/>
            <a:ext cx="3700271" cy="2987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 </a:t>
            </a:r>
            <a:r>
              <a:rPr lang="en-US" sz="1600" b="1" dirty="0">
                <a:solidFill>
                  <a:schemeClr val="tx1"/>
                </a:solidFill>
                <a:latin typeface="Arial" panose="020B0604020202020204" pitchFamily="34" charset="0"/>
                <a:cs typeface="Arial" panose="020B0604020202020204" pitchFamily="34" charset="0"/>
              </a:rPr>
              <a:t>Damascus</a:t>
            </a:r>
          </a:p>
        </p:txBody>
      </p:sp>
      <p:sp>
        <p:nvSpPr>
          <p:cNvPr id="8" name="Isosceles Triangle 7"/>
          <p:cNvSpPr/>
          <p:nvPr/>
        </p:nvSpPr>
        <p:spPr>
          <a:xfrm rot="10800000">
            <a:off x="426720" y="2618118"/>
            <a:ext cx="195071" cy="2926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rot="10800000">
            <a:off x="8138160" y="2612022"/>
            <a:ext cx="195071" cy="2926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Elbow Connector 15"/>
          <p:cNvCxnSpPr/>
          <p:nvPr/>
        </p:nvCxnSpPr>
        <p:spPr>
          <a:xfrm rot="5400000" flipH="1" flipV="1">
            <a:off x="429141" y="2346541"/>
            <a:ext cx="351860" cy="186014"/>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3"/>
            <a:endCxn id="11" idx="3"/>
          </p:cNvCxnSpPr>
          <p:nvPr/>
        </p:nvCxnSpPr>
        <p:spPr>
          <a:xfrm rot="16200000" flipV="1">
            <a:off x="7967006" y="2343332"/>
            <a:ext cx="348404" cy="188975"/>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14795" y="2301308"/>
            <a:ext cx="109677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Acts 9:18</a:t>
            </a:r>
          </a:p>
        </p:txBody>
      </p:sp>
      <p:sp>
        <p:nvSpPr>
          <p:cNvPr id="22" name="TextBox 21"/>
          <p:cNvSpPr txBox="1"/>
          <p:nvPr/>
        </p:nvSpPr>
        <p:spPr>
          <a:xfrm>
            <a:off x="5373563" y="2307404"/>
            <a:ext cx="201568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Gal 1:18; Acts 9:26</a:t>
            </a:r>
          </a:p>
        </p:txBody>
      </p:sp>
      <p:graphicFrame>
        <p:nvGraphicFramePr>
          <p:cNvPr id="4" name="Table 3"/>
          <p:cNvGraphicFramePr>
            <a:graphicFrameLocks noGrp="1"/>
          </p:cNvGraphicFramePr>
          <p:nvPr>
            <p:extLst>
              <p:ext uri="{D42A27DB-BD31-4B8C-83A1-F6EECF244321}">
                <p14:modId xmlns:p14="http://schemas.microsoft.com/office/powerpoint/2010/main" val="4234085457"/>
              </p:ext>
            </p:extLst>
          </p:nvPr>
        </p:nvGraphicFramePr>
        <p:xfrm>
          <a:off x="152400" y="3051950"/>
          <a:ext cx="8083299" cy="287020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2075689">
                  <a:extLst>
                    <a:ext uri="{9D8B030D-6E8A-4147-A177-3AD203B41FA5}">
                      <a16:colId xmlns:a16="http://schemas.microsoft.com/office/drawing/2014/main" val="20001"/>
                    </a:ext>
                  </a:extLst>
                </a:gridCol>
                <a:gridCol w="1926336">
                  <a:extLst>
                    <a:ext uri="{9D8B030D-6E8A-4147-A177-3AD203B41FA5}">
                      <a16:colId xmlns:a16="http://schemas.microsoft.com/office/drawing/2014/main" val="20002"/>
                    </a:ext>
                  </a:extLst>
                </a:gridCol>
                <a:gridCol w="3700274">
                  <a:extLst>
                    <a:ext uri="{9D8B030D-6E8A-4147-A177-3AD203B41FA5}">
                      <a16:colId xmlns:a16="http://schemas.microsoft.com/office/drawing/2014/main" val="20003"/>
                    </a:ext>
                  </a:extLst>
                </a:gridCol>
              </a:tblGrid>
              <a:tr h="736600">
                <a:tc>
                  <a:txBody>
                    <a:bodyPr/>
                    <a:lstStyle/>
                    <a:p>
                      <a:r>
                        <a:rPr lang="en-US" sz="1500" dirty="0">
                          <a:solidFill>
                            <a:schemeClr val="tx1"/>
                          </a:solidFill>
                          <a:latin typeface="Arial Narrow" panose="020B0606020202030204" pitchFamily="34" charset="0"/>
                          <a:cs typeface="Arial" panose="020B0604020202020204" pitchFamily="34" charset="0"/>
                        </a:rPr>
                        <a:t>Duration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AB"/>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“several” days</a:t>
                      </a:r>
                    </a:p>
                    <a:p>
                      <a:pPr algn="ctr"/>
                      <a:r>
                        <a:rPr lang="en-US" sz="1600" dirty="0">
                          <a:solidFill>
                            <a:schemeClr val="tx1"/>
                          </a:solidFill>
                          <a:latin typeface="Arial" panose="020B0604020202020204" pitchFamily="34" charset="0"/>
                          <a:cs typeface="Arial" panose="020B0604020202020204" pitchFamily="34" charset="0"/>
                        </a:rPr>
                        <a:t>(Acts</a:t>
                      </a:r>
                      <a:r>
                        <a:rPr lang="en-US" sz="1600" baseline="0" dirty="0">
                          <a:solidFill>
                            <a:schemeClr val="tx1"/>
                          </a:solidFill>
                          <a:latin typeface="Arial" panose="020B0604020202020204" pitchFamily="34" charset="0"/>
                          <a:cs typeface="Arial" panose="020B0604020202020204" pitchFamily="34" charset="0"/>
                        </a:rPr>
                        <a:t> 9:19)</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AB"/>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Duration</a:t>
                      </a:r>
                    </a:p>
                    <a:p>
                      <a:pPr algn="ctr"/>
                      <a:r>
                        <a:rPr lang="en-US" sz="1600" dirty="0">
                          <a:solidFill>
                            <a:schemeClr val="tx1"/>
                          </a:solidFill>
                          <a:latin typeface="Arial" panose="020B0604020202020204" pitchFamily="34" charset="0"/>
                          <a:cs typeface="Arial" panose="020B0604020202020204" pitchFamily="34" charset="0"/>
                        </a:rPr>
                        <a:t>unspecified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AB"/>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“many” days</a:t>
                      </a:r>
                    </a:p>
                    <a:p>
                      <a:pPr algn="ctr"/>
                      <a:r>
                        <a:rPr lang="en-US" sz="1600" dirty="0">
                          <a:solidFill>
                            <a:schemeClr val="tx1"/>
                          </a:solidFill>
                          <a:latin typeface="Arial" panose="020B0604020202020204" pitchFamily="34" charset="0"/>
                          <a:cs typeface="Arial" panose="020B0604020202020204" pitchFamily="34" charset="0"/>
                        </a:rPr>
                        <a:t>(Acts 9:23)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AB"/>
                    </a:solidFill>
                  </a:tcPr>
                </a:tc>
                <a:extLst>
                  <a:ext uri="{0D108BD9-81ED-4DB2-BD59-A6C34878D82A}">
                    <a16:rowId xmlns:a16="http://schemas.microsoft.com/office/drawing/2014/main" val="10000"/>
                  </a:ext>
                </a:extLst>
              </a:tr>
              <a:tr h="867325">
                <a:tc>
                  <a:txBody>
                    <a:bodyPr/>
                    <a:lstStyle/>
                    <a:p>
                      <a:pPr algn="ctr"/>
                      <a:r>
                        <a:rPr lang="en-US" sz="1600" b="1" dirty="0">
                          <a:latin typeface="Arial" panose="020B0604020202020204" pitchFamily="34" charset="0"/>
                          <a:cs typeface="Arial" panose="020B0604020202020204" pitchFamily="34" charset="0"/>
                        </a:rPr>
                        <a:t>Activity</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latin typeface="Arial" panose="020B0604020202020204" pitchFamily="34" charset="0"/>
                          <a:cs typeface="Arial" panose="020B0604020202020204" pitchFamily="34" charset="0"/>
                        </a:rPr>
                        <a:t>Preached in </a:t>
                      </a:r>
                    </a:p>
                    <a:p>
                      <a:pPr algn="ctr"/>
                      <a:r>
                        <a:rPr lang="en-US" sz="1600" b="1" dirty="0">
                          <a:latin typeface="Arial" panose="020B0604020202020204" pitchFamily="34" charset="0"/>
                          <a:cs typeface="Arial" panose="020B0604020202020204" pitchFamily="34" charset="0"/>
                        </a:rPr>
                        <a:t>Synagogues that</a:t>
                      </a:r>
                    </a:p>
                    <a:p>
                      <a:pPr algn="ctr"/>
                      <a:r>
                        <a:rPr lang="en-US" sz="1600" b="1" dirty="0">
                          <a:latin typeface="Arial" panose="020B0604020202020204" pitchFamily="34" charset="0"/>
                          <a:cs typeface="Arial" panose="020B0604020202020204" pitchFamily="34" charset="0"/>
                        </a:rPr>
                        <a:t>Jesus</a:t>
                      </a:r>
                      <a:r>
                        <a:rPr lang="en-US" sz="1600" b="1" baseline="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is Son of God (Acts 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latin typeface="Arial" panose="020B0604020202020204" pitchFamily="34" charset="0"/>
                          <a:cs typeface="Arial" panose="020B0604020202020204" pitchFamily="34" charset="0"/>
                        </a:rPr>
                        <a:t>Activity</a:t>
                      </a:r>
                      <a:r>
                        <a:rPr lang="en-US" sz="1600" b="1" baseline="0" dirty="0">
                          <a:solidFill>
                            <a:schemeClr val="tx1"/>
                          </a:solidFill>
                          <a:latin typeface="Arial" panose="020B0604020202020204" pitchFamily="34" charset="0"/>
                          <a:cs typeface="Arial" panose="020B0604020202020204" pitchFamily="34" charset="0"/>
                        </a:rPr>
                        <a:t> </a:t>
                      </a:r>
                    </a:p>
                    <a:p>
                      <a:pPr algn="ctr"/>
                      <a:r>
                        <a:rPr lang="en-US" sz="1600" b="1" baseline="0" dirty="0">
                          <a:solidFill>
                            <a:schemeClr val="tx1"/>
                          </a:solidFill>
                          <a:latin typeface="Arial" panose="020B0604020202020204" pitchFamily="34" charset="0"/>
                          <a:cs typeface="Arial" panose="020B0604020202020204" pitchFamily="34" charset="0"/>
                        </a:rPr>
                        <a:t>unspecified</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latin typeface="Arial" panose="020B0604020202020204" pitchFamily="34" charset="0"/>
                          <a:cs typeface="Arial" panose="020B0604020202020204" pitchFamily="34" charset="0"/>
                        </a:rPr>
                        <a:t>His preaching confounded the Damascus Jews by </a:t>
                      </a:r>
                      <a:r>
                        <a:rPr lang="en-US" sz="1600" b="1" dirty="0">
                          <a:solidFill>
                            <a:srgbClr val="FF0000"/>
                          </a:solidFill>
                          <a:latin typeface="Arial" panose="020B0604020202020204" pitchFamily="34" charset="0"/>
                          <a:cs typeface="Arial" panose="020B0604020202020204" pitchFamily="34" charset="0"/>
                        </a:rPr>
                        <a:t>proving</a:t>
                      </a:r>
                      <a:r>
                        <a:rPr lang="en-US" sz="1600" b="1" dirty="0">
                          <a:solidFill>
                            <a:schemeClr val="tx1"/>
                          </a:solidFill>
                          <a:latin typeface="Arial" panose="020B0604020202020204" pitchFamily="34" charset="0"/>
                          <a:cs typeface="Arial" panose="020B0604020202020204" pitchFamily="34" charset="0"/>
                        </a:rPr>
                        <a:t> that </a:t>
                      </a:r>
                    </a:p>
                    <a:p>
                      <a:pPr algn="ctr"/>
                      <a:r>
                        <a:rPr lang="en-US" sz="1600" b="1" dirty="0">
                          <a:solidFill>
                            <a:schemeClr val="tx1"/>
                          </a:solidFill>
                          <a:latin typeface="Arial" panose="020B0604020202020204" pitchFamily="34" charset="0"/>
                          <a:cs typeface="Arial" panose="020B0604020202020204" pitchFamily="34" charset="0"/>
                        </a:rPr>
                        <a:t>this Jesus is the Christ.</a:t>
                      </a:r>
                    </a:p>
                    <a:p>
                      <a:pPr algn="ctr"/>
                      <a:r>
                        <a:rPr lang="en-US" sz="1600" b="1" dirty="0">
                          <a:solidFill>
                            <a:schemeClr val="tx1"/>
                          </a:solidFill>
                          <a:latin typeface="Arial" panose="020B0604020202020204" pitchFamily="34" charset="0"/>
                          <a:cs typeface="Arial" panose="020B0604020202020204" pitchFamily="34" charset="0"/>
                        </a:rPr>
                        <a:t>(Acts</a:t>
                      </a:r>
                      <a:r>
                        <a:rPr lang="en-US" sz="1600" b="1" baseline="0" dirty="0">
                          <a:solidFill>
                            <a:schemeClr val="tx1"/>
                          </a:solidFill>
                          <a:latin typeface="Arial" panose="020B0604020202020204" pitchFamily="34" charset="0"/>
                          <a:cs typeface="Arial" panose="020B0604020202020204" pitchFamily="34" charset="0"/>
                        </a:rPr>
                        <a:t> 9:22)</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7325">
                <a:tc>
                  <a:txBody>
                    <a:bodyPr/>
                    <a:lstStyle/>
                    <a:p>
                      <a:pPr algn="ctr"/>
                      <a:r>
                        <a:rPr lang="en-US" sz="1600" b="1" dirty="0">
                          <a:latin typeface="Arial" panose="020B0604020202020204" pitchFamily="34" charset="0"/>
                          <a:cs typeface="Arial" panose="020B0604020202020204" pitchFamily="34" charset="0"/>
                        </a:rPr>
                        <a:t>Reaction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latin typeface="Arial" panose="020B0604020202020204" pitchFamily="34" charset="0"/>
                          <a:cs typeface="Arial" panose="020B0604020202020204" pitchFamily="34" charset="0"/>
                        </a:rPr>
                        <a:t>Amazed that this</a:t>
                      </a:r>
                      <a:r>
                        <a:rPr lang="en-US" sz="1600" b="1" baseline="0" dirty="0">
                          <a:solidFill>
                            <a:schemeClr val="tx1"/>
                          </a:solidFill>
                          <a:latin typeface="Arial" panose="020B0604020202020204" pitchFamily="34" charset="0"/>
                          <a:cs typeface="Arial" panose="020B0604020202020204" pitchFamily="34" charset="0"/>
                        </a:rPr>
                        <a:t> former persecutor was preaching Jesus (Acts 9:21)</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accent4">
                              <a:lumMod val="75000"/>
                            </a:schemeClr>
                          </a:solidFill>
                          <a:latin typeface="Arial" panose="020B0604020202020204" pitchFamily="34" charset="0"/>
                          <a:cs typeface="Arial" panose="020B0604020202020204" pitchFamily="34" charset="0"/>
                        </a:rPr>
                        <a:t>Saul increased all the more in strength </a:t>
                      </a:r>
                    </a:p>
                    <a:p>
                      <a:pPr algn="ctr"/>
                      <a:r>
                        <a:rPr lang="en-US" sz="1600" b="1" dirty="0">
                          <a:solidFill>
                            <a:schemeClr val="accent4">
                              <a:lumMod val="75000"/>
                            </a:schemeClr>
                          </a:solidFill>
                          <a:latin typeface="Arial" panose="020B0604020202020204" pitchFamily="34" charset="0"/>
                          <a:cs typeface="Arial" panose="020B0604020202020204" pitchFamily="34" charset="0"/>
                        </a:rPr>
                        <a:t>(Acts 9:22)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1"/>
                          </a:solidFill>
                          <a:latin typeface="Arial" panose="020B0604020202020204" pitchFamily="34" charset="0"/>
                          <a:cs typeface="Arial" panose="020B0604020202020204" pitchFamily="34" charset="0"/>
                        </a:rPr>
                        <a:t>the Jews were so unhappy they plotted to kill him (Acts 9:23)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15" name="Straight Connector 14"/>
          <p:cNvCxnSpPr/>
          <p:nvPr/>
        </p:nvCxnSpPr>
        <p:spPr>
          <a:xfrm>
            <a:off x="4538401" y="5951673"/>
            <a:ext cx="8779" cy="3736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225974" y="5951673"/>
            <a:ext cx="9722" cy="56899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72000" y="6138507"/>
            <a:ext cx="3658363"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73090" y="5848271"/>
            <a:ext cx="1016625" cy="584775"/>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3 years?</a:t>
            </a:r>
          </a:p>
          <a:p>
            <a:r>
              <a:rPr lang="en-US" sz="1600" b="1" dirty="0">
                <a:latin typeface="Arial" panose="020B0604020202020204" pitchFamily="34" charset="0"/>
                <a:cs typeface="Arial" panose="020B0604020202020204" pitchFamily="34" charset="0"/>
              </a:rPr>
              <a:t>Gal 1:18</a:t>
            </a:r>
          </a:p>
        </p:txBody>
      </p:sp>
      <p:cxnSp>
        <p:nvCxnSpPr>
          <p:cNvPr id="30" name="Straight Connector 29"/>
          <p:cNvCxnSpPr/>
          <p:nvPr/>
        </p:nvCxnSpPr>
        <p:spPr>
          <a:xfrm>
            <a:off x="521208" y="5922013"/>
            <a:ext cx="15240" cy="71621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36448" y="6392298"/>
            <a:ext cx="7693915"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81069" y="6096281"/>
            <a:ext cx="101662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3 years?</a:t>
            </a:r>
          </a:p>
        </p:txBody>
      </p:sp>
      <p:cxnSp>
        <p:nvCxnSpPr>
          <p:cNvPr id="39" name="Straight Arrow Connector 38"/>
          <p:cNvCxnSpPr/>
          <p:nvPr/>
        </p:nvCxnSpPr>
        <p:spPr>
          <a:xfrm flipV="1">
            <a:off x="8288075" y="6127218"/>
            <a:ext cx="618858" cy="215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152497" y="5773707"/>
            <a:ext cx="1005403"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14 years</a:t>
            </a:r>
          </a:p>
        </p:txBody>
      </p:sp>
      <p:cxnSp>
        <p:nvCxnSpPr>
          <p:cNvPr id="42" name="Straight Arrow Connector 41"/>
          <p:cNvCxnSpPr/>
          <p:nvPr/>
        </p:nvCxnSpPr>
        <p:spPr>
          <a:xfrm>
            <a:off x="553380" y="6544698"/>
            <a:ext cx="8590620" cy="0"/>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158140" y="6253488"/>
            <a:ext cx="1005403"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14 years</a:t>
            </a:r>
          </a:p>
        </p:txBody>
      </p:sp>
      <p:sp>
        <p:nvSpPr>
          <p:cNvPr id="45" name="TextBox 44"/>
          <p:cNvSpPr txBox="1"/>
          <p:nvPr/>
        </p:nvSpPr>
        <p:spPr>
          <a:xfrm>
            <a:off x="8197244" y="5577451"/>
            <a:ext cx="87075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Gal 2:1</a:t>
            </a:r>
          </a:p>
        </p:txBody>
      </p:sp>
    </p:spTree>
    <p:extLst>
      <p:ext uri="{BB962C8B-B14F-4D97-AF65-F5344CB8AC3E}">
        <p14:creationId xmlns:p14="http://schemas.microsoft.com/office/powerpoint/2010/main" val="156144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animBg="1"/>
      <p:bldP spid="13" grpId="0" animBg="1"/>
      <p:bldP spid="14" grpId="0" animBg="1"/>
      <p:bldP spid="8" grpId="0" animBg="1"/>
      <p:bldP spid="9" grpId="0" animBg="1"/>
      <p:bldP spid="21" grpId="0"/>
      <p:bldP spid="22" grpId="0"/>
      <p:bldP spid="29" grpId="0"/>
      <p:bldP spid="37" grpId="0"/>
      <p:bldP spid="41"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CA70-EE8B-6F4F-94F6-503B1238A7E8}"/>
              </a:ext>
            </a:extLst>
          </p:cNvPr>
          <p:cNvSpPr>
            <a:spLocks noGrp="1"/>
          </p:cNvSpPr>
          <p:nvPr>
            <p:ph type="title"/>
          </p:nvPr>
        </p:nvSpPr>
        <p:spPr/>
        <p:txBody>
          <a:bodyPr>
            <a:normAutofit fontScale="90000"/>
          </a:bodyPr>
          <a:lstStyle/>
          <a:p>
            <a:br>
              <a:rPr lang="en-US" dirty="0"/>
            </a:br>
            <a:br>
              <a:rPr lang="en-US" dirty="0"/>
            </a:br>
            <a:r>
              <a:rPr lang="en-US" sz="4000" dirty="0"/>
              <a:t>Who wrote the book (and to whom)?</a:t>
            </a:r>
            <a:br>
              <a:rPr lang="en-US" sz="4000" dirty="0"/>
            </a:br>
            <a:br>
              <a:rPr lang="en-US" sz="4000" dirty="0"/>
            </a:br>
            <a:endParaRPr lang="en-US" sz="4000" dirty="0"/>
          </a:p>
        </p:txBody>
      </p:sp>
      <p:sp>
        <p:nvSpPr>
          <p:cNvPr id="3" name="Content Placeholder 2">
            <a:extLst>
              <a:ext uri="{FF2B5EF4-FFF2-40B4-BE49-F238E27FC236}">
                <a16:creationId xmlns:a16="http://schemas.microsoft.com/office/drawing/2014/main" id="{D57F5DF1-A98D-8A4E-ADF2-110F5DF1B288}"/>
              </a:ext>
            </a:extLst>
          </p:cNvPr>
          <p:cNvSpPr>
            <a:spLocks noGrp="1"/>
          </p:cNvSpPr>
          <p:nvPr>
            <p:ph idx="1"/>
          </p:nvPr>
        </p:nvSpPr>
        <p:spPr>
          <a:xfrm>
            <a:off x="152400" y="2743200"/>
            <a:ext cx="8839200" cy="2754923"/>
          </a:xfrm>
        </p:spPr>
        <p:txBody>
          <a:bodyPr>
            <a:normAutofit/>
          </a:bodyPr>
          <a:lstStyle/>
          <a:p>
            <a:pPr marL="118872" indent="0">
              <a:buNone/>
            </a:pPr>
            <a:r>
              <a:rPr lang="en-US" sz="2400" dirty="0"/>
              <a:t>“There is no book in the Bible, the authorship of which is more certain than that the apostle Paul wrote to the churches in Galatia.  It is so certain from the eternal evidence that Paul is its author that it cannot be called in question (Gal. 1:1).  The first two chapters of the letter constitute a rather detailed autobiography of Paul’s life from the time of his conversion to the writing of the letter. </a:t>
            </a:r>
          </a:p>
          <a:p>
            <a:pPr marL="118872" indent="0">
              <a:buNone/>
            </a:pPr>
            <a:r>
              <a:rPr lang="en-US" sz="2400" dirty="0"/>
              <a:t>				</a:t>
            </a:r>
            <a:r>
              <a:rPr lang="en-US" sz="1900" dirty="0"/>
              <a:t>--- Roy Cogdil, The NT - Book By Book, page 67-68.  </a:t>
            </a:r>
          </a:p>
        </p:txBody>
      </p:sp>
      <p:sp>
        <p:nvSpPr>
          <p:cNvPr id="4" name="TextBox 3"/>
          <p:cNvSpPr txBox="1"/>
          <p:nvPr/>
        </p:nvSpPr>
        <p:spPr>
          <a:xfrm>
            <a:off x="152400" y="1651337"/>
            <a:ext cx="8839200"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Gal 1:1-2  </a:t>
            </a:r>
            <a:r>
              <a:rPr lang="en-US" sz="2000" b="1" i="1" dirty="0">
                <a:solidFill>
                  <a:srgbClr val="002060"/>
                </a:solidFill>
                <a:latin typeface="Arial" panose="020B0604020202020204" pitchFamily="34" charset="0"/>
                <a:cs typeface="Arial" panose="020B0604020202020204" pitchFamily="34" charset="0"/>
              </a:rPr>
              <a:t>Paul, an apostle (not from men nor through man, but through Jesus Christ and God the Father who raised Him from the dead), and all the brethren who are with me, to the churches of Galatia.</a:t>
            </a:r>
          </a:p>
        </p:txBody>
      </p:sp>
      <p:sp>
        <p:nvSpPr>
          <p:cNvPr id="5" name="TextBox 4"/>
          <p:cNvSpPr txBox="1"/>
          <p:nvPr/>
        </p:nvSpPr>
        <p:spPr>
          <a:xfrm>
            <a:off x="381000" y="5715000"/>
            <a:ext cx="8458200" cy="707886"/>
          </a:xfrm>
          <a:prstGeom prst="rect">
            <a:avLst/>
          </a:prstGeom>
          <a:noFill/>
          <a:ln w="38100">
            <a:solidFill>
              <a:srgbClr val="FFC000"/>
            </a:solidFill>
          </a:ln>
        </p:spPr>
        <p:txBody>
          <a:bodyPr wrap="square" rtlCol="0">
            <a:spAutoFit/>
          </a:bodyPr>
          <a:lstStyle/>
          <a:p>
            <a:r>
              <a:rPr lang="en-US" sz="2000" b="1" dirty="0">
                <a:latin typeface="Arial" panose="020B0604020202020204" pitchFamily="34" charset="0"/>
                <a:cs typeface="Arial" panose="020B0604020202020204" pitchFamily="34" charset="0"/>
              </a:rPr>
              <a:t>Audience:  Written to the “churches of Galatia” however there are two historical possibilities for the region of Galatia.</a:t>
            </a:r>
          </a:p>
        </p:txBody>
      </p:sp>
    </p:spTree>
    <p:extLst>
      <p:ext uri="{BB962C8B-B14F-4D97-AF65-F5344CB8AC3E}">
        <p14:creationId xmlns:p14="http://schemas.microsoft.com/office/powerpoint/2010/main" val="279420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CA70-EE8B-6F4F-94F6-503B1238A7E8}"/>
              </a:ext>
            </a:extLst>
          </p:cNvPr>
          <p:cNvSpPr>
            <a:spLocks noGrp="1"/>
          </p:cNvSpPr>
          <p:nvPr>
            <p:ph type="title"/>
          </p:nvPr>
        </p:nvSpPr>
        <p:spPr/>
        <p:txBody>
          <a:bodyPr>
            <a:normAutofit fontScale="90000"/>
          </a:bodyPr>
          <a:lstStyle/>
          <a:p>
            <a:br>
              <a:rPr lang="en-US" dirty="0"/>
            </a:br>
            <a:br>
              <a:rPr lang="en-US" dirty="0"/>
            </a:br>
            <a:r>
              <a:rPr lang="en-US" dirty="0"/>
              <a:t>Where are we?</a:t>
            </a:r>
            <a:br>
              <a:rPr lang="en-US" dirty="0"/>
            </a:br>
            <a:br>
              <a:rPr lang="en-US" dirty="0"/>
            </a:br>
            <a:endParaRPr lang="en-US" dirty="0"/>
          </a:p>
        </p:txBody>
      </p:sp>
      <p:sp>
        <p:nvSpPr>
          <p:cNvPr id="3" name="Content Placeholder 2">
            <a:extLst>
              <a:ext uri="{FF2B5EF4-FFF2-40B4-BE49-F238E27FC236}">
                <a16:creationId xmlns:a16="http://schemas.microsoft.com/office/drawing/2014/main" id="{D57F5DF1-A98D-8A4E-ADF2-110F5DF1B288}"/>
              </a:ext>
            </a:extLst>
          </p:cNvPr>
          <p:cNvSpPr>
            <a:spLocks noGrp="1"/>
          </p:cNvSpPr>
          <p:nvPr>
            <p:ph idx="1"/>
          </p:nvPr>
        </p:nvSpPr>
        <p:spPr>
          <a:xfrm>
            <a:off x="152400" y="1600200"/>
            <a:ext cx="8839200" cy="4471416"/>
          </a:xfrm>
        </p:spPr>
        <p:txBody>
          <a:bodyPr>
            <a:normAutofit fontScale="92500" lnSpcReduction="10000"/>
          </a:bodyPr>
          <a:lstStyle/>
          <a:p>
            <a:pPr marL="118872" indent="0">
              <a:buNone/>
            </a:pPr>
            <a:r>
              <a:rPr lang="en-US" sz="2400" dirty="0"/>
              <a:t>Acts records Paul visiting Galatia on all three of his missionary journeys. </a:t>
            </a:r>
          </a:p>
          <a:p>
            <a:pPr marL="118872" indent="0">
              <a:buNone/>
            </a:pPr>
            <a:r>
              <a:rPr lang="en-US" sz="2400" dirty="0"/>
              <a:t>	1</a:t>
            </a:r>
            <a:r>
              <a:rPr lang="en-US" sz="2400" baseline="30000" dirty="0"/>
              <a:t>st </a:t>
            </a:r>
            <a:r>
              <a:rPr lang="en-US" sz="2400" dirty="0"/>
              <a:t> journey:  Acts 13:14, 14:1,6 </a:t>
            </a:r>
          </a:p>
          <a:p>
            <a:pPr marL="118872" indent="0">
              <a:buNone/>
            </a:pPr>
            <a:r>
              <a:rPr lang="en-US" sz="2400" dirty="0"/>
              <a:t>	2</a:t>
            </a:r>
            <a:r>
              <a:rPr lang="en-US" sz="2400" baseline="30000" dirty="0"/>
              <a:t>nd</a:t>
            </a:r>
            <a:r>
              <a:rPr lang="en-US" sz="2400" dirty="0"/>
              <a:t> journey: Acts 16:1-6</a:t>
            </a:r>
          </a:p>
          <a:p>
            <a:pPr marL="118872" indent="0">
              <a:buNone/>
            </a:pPr>
            <a:r>
              <a:rPr lang="en-US" sz="2400" dirty="0"/>
              <a:t>	3</a:t>
            </a:r>
            <a:r>
              <a:rPr lang="en-US" sz="2400" baseline="30000" dirty="0"/>
              <a:t>rd</a:t>
            </a:r>
            <a:r>
              <a:rPr lang="en-US" sz="2400" dirty="0"/>
              <a:t> journey:  Acts 18:23</a:t>
            </a:r>
          </a:p>
          <a:p>
            <a:pPr marL="118872" indent="0">
              <a:buNone/>
            </a:pPr>
            <a:r>
              <a:rPr lang="en-US" sz="2400" dirty="0"/>
              <a:t>The reason for the writing of this letter is evident from the contents.  The churches in Galatia had begun well (Gal. 5:7), but soon after Paul’s departure, Judaizing teachers had drawn them away to the form of error mentioned in Acts 15:1; that is, </a:t>
            </a:r>
            <a:r>
              <a:rPr lang="en-US" sz="2200" b="1" i="1" dirty="0">
                <a:solidFill>
                  <a:srgbClr val="002060"/>
                </a:solidFill>
                <a:latin typeface="Arial" panose="020B0604020202020204" pitchFamily="34" charset="0"/>
                <a:cs typeface="Arial" panose="020B0604020202020204" pitchFamily="34" charset="0"/>
              </a:rPr>
              <a:t>"Unless you are circumcised according to the custom of Moses, you cannot be saved.”  </a:t>
            </a:r>
            <a:r>
              <a:rPr lang="en-US" sz="2400" dirty="0"/>
              <a:t>They sought to impose circumcision as a mandate for gentile conversion to Christianity.  The Judaizing teachers had attacked Paul, questioning his apostleship.  They thought that they could destroy all confidence folks had in Paul, proving him to be a fake.  By doing this they could advance the false doctrine that circumcision was essential for salvation.  </a:t>
            </a:r>
          </a:p>
        </p:txBody>
      </p:sp>
    </p:spTree>
    <p:extLst>
      <p:ext uri="{BB962C8B-B14F-4D97-AF65-F5344CB8AC3E}">
        <p14:creationId xmlns:p14="http://schemas.microsoft.com/office/powerpoint/2010/main" val="340489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CA70-EE8B-6F4F-94F6-503B1238A7E8}"/>
              </a:ext>
            </a:extLst>
          </p:cNvPr>
          <p:cNvSpPr>
            <a:spLocks noGrp="1"/>
          </p:cNvSpPr>
          <p:nvPr>
            <p:ph type="title"/>
          </p:nvPr>
        </p:nvSpPr>
        <p:spPr/>
        <p:txBody>
          <a:bodyPr>
            <a:normAutofit fontScale="90000"/>
          </a:bodyPr>
          <a:lstStyle/>
          <a:p>
            <a:br>
              <a:rPr lang="en-US" dirty="0"/>
            </a:br>
            <a:br>
              <a:rPr lang="en-US" dirty="0"/>
            </a:br>
            <a:r>
              <a:rPr lang="en-US" dirty="0"/>
              <a:t>Why is Galatians so important?</a:t>
            </a:r>
            <a:br>
              <a:rPr lang="en-US" dirty="0"/>
            </a:br>
            <a:br>
              <a:rPr lang="en-US" dirty="0"/>
            </a:br>
            <a:endParaRPr lang="en-US" dirty="0"/>
          </a:p>
        </p:txBody>
      </p:sp>
      <p:sp>
        <p:nvSpPr>
          <p:cNvPr id="3" name="Content Placeholder 2">
            <a:extLst>
              <a:ext uri="{FF2B5EF4-FFF2-40B4-BE49-F238E27FC236}">
                <a16:creationId xmlns:a16="http://schemas.microsoft.com/office/drawing/2014/main" id="{D57F5DF1-A98D-8A4E-ADF2-110F5DF1B288}"/>
              </a:ext>
            </a:extLst>
          </p:cNvPr>
          <p:cNvSpPr>
            <a:spLocks noGrp="1"/>
          </p:cNvSpPr>
          <p:nvPr>
            <p:ph idx="1"/>
          </p:nvPr>
        </p:nvSpPr>
        <p:spPr>
          <a:xfrm>
            <a:off x="152400" y="1600200"/>
            <a:ext cx="8763000" cy="5081016"/>
          </a:xfrm>
        </p:spPr>
        <p:txBody>
          <a:bodyPr>
            <a:normAutofit lnSpcReduction="10000"/>
          </a:bodyPr>
          <a:lstStyle/>
          <a:p>
            <a:pPr marL="118872" indent="0">
              <a:buNone/>
            </a:pPr>
            <a:r>
              <a:rPr lang="en-US" sz="2400" dirty="0"/>
              <a:t>Paul’s letter speaks wisdom and clarity into the controversy that plagued the church in its early years — the relationship between Christian Jews and Christian Gentiles.  Making circumcision mandatory for every Gentile convert was at the core of the legalism that prevailed among Jewish Christians in Galatia.  This, of course, was not only false, but it was a fundamental error. </a:t>
            </a:r>
          </a:p>
          <a:p>
            <a:pPr marL="118872" indent="0">
              <a:buNone/>
            </a:pPr>
            <a:endParaRPr lang="en-US" sz="1000" dirty="0"/>
          </a:p>
          <a:p>
            <a:pPr marL="458788" indent="0">
              <a:buNone/>
            </a:pPr>
            <a:r>
              <a:rPr lang="en-US" sz="2200" b="1" dirty="0">
                <a:latin typeface="Arial" panose="020B0604020202020204" pitchFamily="34" charset="0"/>
                <a:cs typeface="Arial" panose="020B0604020202020204" pitchFamily="34" charset="0"/>
              </a:rPr>
              <a:t>Gal 3:26-28   </a:t>
            </a:r>
            <a:r>
              <a:rPr lang="en-US" sz="2200" b="1" i="1" baseline="30000" dirty="0">
                <a:solidFill>
                  <a:srgbClr val="002060"/>
                </a:solidFill>
                <a:latin typeface="Arial" panose="020B0604020202020204" pitchFamily="34" charset="0"/>
                <a:cs typeface="Arial" panose="020B0604020202020204" pitchFamily="34" charset="0"/>
              </a:rPr>
              <a:t>26</a:t>
            </a:r>
            <a:r>
              <a:rPr lang="en-US" sz="2200" b="1" i="1" dirty="0">
                <a:solidFill>
                  <a:srgbClr val="002060"/>
                </a:solidFill>
                <a:latin typeface="Arial" panose="020B0604020202020204" pitchFamily="34" charset="0"/>
                <a:cs typeface="Arial" panose="020B0604020202020204" pitchFamily="34" charset="0"/>
              </a:rPr>
              <a:t>For you are all sons of God through faith in Christ Jesus. </a:t>
            </a:r>
            <a:r>
              <a:rPr lang="en-US" sz="2200" b="1" i="1" baseline="30000" dirty="0">
                <a:solidFill>
                  <a:srgbClr val="002060"/>
                </a:solidFill>
                <a:latin typeface="Arial" panose="020B0604020202020204" pitchFamily="34" charset="0"/>
                <a:cs typeface="Arial" panose="020B0604020202020204" pitchFamily="34" charset="0"/>
              </a:rPr>
              <a:t>27</a:t>
            </a:r>
            <a:r>
              <a:rPr lang="en-US" sz="2200" b="1" i="1" dirty="0">
                <a:solidFill>
                  <a:srgbClr val="002060"/>
                </a:solidFill>
                <a:latin typeface="Arial" panose="020B0604020202020204" pitchFamily="34" charset="0"/>
                <a:cs typeface="Arial" panose="020B0604020202020204" pitchFamily="34" charset="0"/>
              </a:rPr>
              <a:t>For as many of you as were baptized into Christ have put on Christ. </a:t>
            </a:r>
            <a:r>
              <a:rPr lang="en-US" sz="2200" b="1" i="1" baseline="30000" dirty="0">
                <a:solidFill>
                  <a:srgbClr val="002060"/>
                </a:solidFill>
                <a:latin typeface="Arial" panose="020B0604020202020204" pitchFamily="34" charset="0"/>
                <a:cs typeface="Arial" panose="020B0604020202020204" pitchFamily="34" charset="0"/>
              </a:rPr>
              <a:t>28</a:t>
            </a:r>
            <a:r>
              <a:rPr lang="en-US" sz="2200" b="1" i="1" dirty="0">
                <a:solidFill>
                  <a:srgbClr val="002060"/>
                </a:solidFill>
                <a:latin typeface="Arial" panose="020B0604020202020204" pitchFamily="34" charset="0"/>
                <a:cs typeface="Arial" panose="020B0604020202020204" pitchFamily="34" charset="0"/>
              </a:rPr>
              <a:t>There is neither Jew nor Greek, there is neither slave nor free, there is neither male nor female; for you are all one in Christ Jesus.</a:t>
            </a:r>
          </a:p>
          <a:p>
            <a:pPr marL="0" indent="0">
              <a:buNone/>
            </a:pPr>
            <a:endParaRPr lang="en-US" sz="1000" b="1" i="1" dirty="0">
              <a:solidFill>
                <a:srgbClr val="002060"/>
              </a:solidFill>
              <a:latin typeface="Arial" panose="020B0604020202020204" pitchFamily="34" charset="0"/>
              <a:cs typeface="Arial" panose="020B0604020202020204" pitchFamily="34" charset="0"/>
            </a:endParaRPr>
          </a:p>
          <a:p>
            <a:pPr marL="109538" indent="0">
              <a:buNone/>
            </a:pPr>
            <a:r>
              <a:rPr lang="en-US" sz="2400" dirty="0"/>
              <a:t>Paul’s aggressive tone shows just how important it was to him that the people embrace unity in Christ, no matter their racial distinctions.</a:t>
            </a:r>
            <a:endParaRPr lang="en-US" sz="2400"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28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CA70-EE8B-6F4F-94F6-503B1238A7E8}"/>
              </a:ext>
            </a:extLst>
          </p:cNvPr>
          <p:cNvSpPr>
            <a:spLocks noGrp="1"/>
          </p:cNvSpPr>
          <p:nvPr>
            <p:ph type="title"/>
          </p:nvPr>
        </p:nvSpPr>
        <p:spPr/>
        <p:txBody>
          <a:bodyPr>
            <a:normAutofit fontScale="90000"/>
          </a:bodyPr>
          <a:lstStyle/>
          <a:p>
            <a:br>
              <a:rPr lang="en-US" dirty="0"/>
            </a:br>
            <a:br>
              <a:rPr lang="en-US" dirty="0"/>
            </a:br>
            <a:r>
              <a:rPr lang="en-US" dirty="0"/>
              <a:t>Why is Galatians so important?</a:t>
            </a:r>
            <a:br>
              <a:rPr lang="en-US" dirty="0"/>
            </a:br>
            <a:br>
              <a:rPr lang="en-US" dirty="0"/>
            </a:br>
            <a:endParaRPr lang="en-US" dirty="0"/>
          </a:p>
        </p:txBody>
      </p:sp>
      <p:sp>
        <p:nvSpPr>
          <p:cNvPr id="3" name="Content Placeholder 2">
            <a:extLst>
              <a:ext uri="{FF2B5EF4-FFF2-40B4-BE49-F238E27FC236}">
                <a16:creationId xmlns:a16="http://schemas.microsoft.com/office/drawing/2014/main" id="{D57F5DF1-A98D-8A4E-ADF2-110F5DF1B288}"/>
              </a:ext>
            </a:extLst>
          </p:cNvPr>
          <p:cNvSpPr>
            <a:spLocks noGrp="1"/>
          </p:cNvSpPr>
          <p:nvPr>
            <p:ph idx="1"/>
          </p:nvPr>
        </p:nvSpPr>
        <p:spPr>
          <a:xfrm>
            <a:off x="152400" y="1600200"/>
            <a:ext cx="8881872" cy="5081016"/>
          </a:xfrm>
        </p:spPr>
        <p:txBody>
          <a:bodyPr>
            <a:normAutofit fontScale="92500" lnSpcReduction="10000"/>
          </a:bodyPr>
          <a:lstStyle/>
          <a:p>
            <a:pPr marL="118872" indent="0">
              <a:buNone/>
            </a:pPr>
            <a:r>
              <a:rPr lang="en-US" sz="2600" dirty="0"/>
              <a:t>For Paul, this was no minor issue, as he went so far as to call the Galatians deserters of Christ, people turning from the truth toward a gospel contrary to the one they had received from him.</a:t>
            </a:r>
          </a:p>
          <a:p>
            <a:pPr marL="118872" indent="0">
              <a:buNone/>
            </a:pPr>
            <a:endParaRPr lang="en-US" sz="1100" dirty="0"/>
          </a:p>
          <a:p>
            <a:pPr marL="463550" indent="7938">
              <a:buNone/>
            </a:pPr>
            <a:r>
              <a:rPr lang="en-US" sz="2400" b="1" dirty="0">
                <a:latin typeface="Arial" panose="020B0604020202020204" pitchFamily="34" charset="0"/>
                <a:cs typeface="Arial" panose="020B0604020202020204" pitchFamily="34" charset="0"/>
              </a:rPr>
              <a:t>Gal 1:6-8   </a:t>
            </a:r>
            <a:r>
              <a:rPr lang="en-US" sz="2400" b="1" baseline="30000" dirty="0">
                <a:solidFill>
                  <a:srgbClr val="002060"/>
                </a:solidFill>
                <a:latin typeface="Arial" panose="020B0604020202020204" pitchFamily="34" charset="0"/>
                <a:cs typeface="Arial" panose="020B0604020202020204" pitchFamily="34" charset="0"/>
              </a:rPr>
              <a:t>6</a:t>
            </a:r>
            <a:r>
              <a:rPr lang="en-US" sz="2400" b="1" i="1" dirty="0">
                <a:solidFill>
                  <a:srgbClr val="002060"/>
                </a:solidFill>
                <a:latin typeface="Arial" panose="020B0604020202020204" pitchFamily="34" charset="0"/>
                <a:cs typeface="Arial" panose="020B0604020202020204" pitchFamily="34" charset="0"/>
              </a:rPr>
              <a:t>I marvel that you are turning away so soon from Him who called you in the grace of Christ, to a different gospel, </a:t>
            </a:r>
            <a:r>
              <a:rPr lang="en-US" sz="2400" b="1" i="1" baseline="30000" dirty="0">
                <a:solidFill>
                  <a:srgbClr val="002060"/>
                </a:solidFill>
                <a:latin typeface="Arial" panose="020B0604020202020204" pitchFamily="34" charset="0"/>
                <a:cs typeface="Arial" panose="020B0604020202020204" pitchFamily="34" charset="0"/>
              </a:rPr>
              <a:t>7</a:t>
            </a:r>
            <a:r>
              <a:rPr lang="en-US" sz="2400" b="1" i="1" dirty="0">
                <a:solidFill>
                  <a:srgbClr val="002060"/>
                </a:solidFill>
                <a:latin typeface="Arial" panose="020B0604020202020204" pitchFamily="34" charset="0"/>
                <a:cs typeface="Arial" panose="020B0604020202020204" pitchFamily="34" charset="0"/>
              </a:rPr>
              <a:t>which is not another; but there are some who trouble you and want to pervert the gospel of Christ. </a:t>
            </a:r>
            <a:r>
              <a:rPr lang="en-US" sz="2400" b="1" i="1" baseline="30000" dirty="0">
                <a:solidFill>
                  <a:srgbClr val="002060"/>
                </a:solidFill>
                <a:latin typeface="Arial" panose="020B0604020202020204" pitchFamily="34" charset="0"/>
                <a:cs typeface="Arial" panose="020B0604020202020204" pitchFamily="34" charset="0"/>
              </a:rPr>
              <a:t>8</a:t>
            </a:r>
            <a:r>
              <a:rPr lang="en-US" sz="2400" b="1" i="1" dirty="0">
                <a:solidFill>
                  <a:srgbClr val="002060"/>
                </a:solidFill>
                <a:latin typeface="Arial" panose="020B0604020202020204" pitchFamily="34" charset="0"/>
                <a:cs typeface="Arial" panose="020B0604020202020204" pitchFamily="34" charset="0"/>
              </a:rPr>
              <a:t>But even if we, or an angel from heaven, preach any other gospel to you than what we have preached to you, let him be accursed.</a:t>
            </a:r>
          </a:p>
          <a:p>
            <a:pPr marL="118872" indent="0">
              <a:buNone/>
            </a:pPr>
            <a:endParaRPr lang="en-US" sz="1000" dirty="0"/>
          </a:p>
          <a:p>
            <a:pPr marL="118872" indent="0">
              <a:buNone/>
            </a:pPr>
            <a:r>
              <a:rPr lang="en-US" sz="2600" dirty="0"/>
              <a:t>To that person, Paul says, “Let him be accursed.” The Christian’s walk is to be led by truth; we are to Walk with (by) the Spirit. </a:t>
            </a:r>
          </a:p>
          <a:p>
            <a:pPr marL="118872" indent="0">
              <a:buNone/>
            </a:pPr>
            <a:endParaRPr lang="en-US" sz="1100" dirty="0"/>
          </a:p>
          <a:p>
            <a:pPr marL="118872" indent="0">
              <a:buNone/>
            </a:pPr>
            <a:r>
              <a:rPr lang="en-US" sz="2400" b="1" dirty="0">
                <a:latin typeface="Arial" panose="020B0604020202020204" pitchFamily="34" charset="0"/>
                <a:cs typeface="Arial" panose="020B0604020202020204" pitchFamily="34" charset="0"/>
              </a:rPr>
              <a:t>     Gal 5:25   </a:t>
            </a:r>
            <a:r>
              <a:rPr lang="en-US" sz="2400" b="1" i="1" dirty="0">
                <a:solidFill>
                  <a:srgbClr val="002060"/>
                </a:solidFill>
                <a:latin typeface="Arial" panose="020B0604020202020204" pitchFamily="34" charset="0"/>
                <a:cs typeface="Arial" panose="020B0604020202020204" pitchFamily="34" charset="0"/>
              </a:rPr>
              <a:t>If we live in the Spirit, let us also walk in the Spirit.</a:t>
            </a:r>
          </a:p>
          <a:p>
            <a:pPr marL="118872" indent="0">
              <a:buNone/>
            </a:pPr>
            <a:r>
              <a:rPr lang="en-US" sz="2400" b="1" i="1" dirty="0">
                <a:solidFill>
                  <a:srgbClr val="002060"/>
                </a:solidFill>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Gal 6:16  </a:t>
            </a:r>
            <a:r>
              <a:rPr lang="en-US" sz="2400" b="1" i="1" dirty="0">
                <a:solidFill>
                  <a:srgbClr val="002060"/>
                </a:solidFill>
                <a:latin typeface="Arial" panose="020B0604020202020204" pitchFamily="34" charset="0"/>
                <a:cs typeface="Arial" panose="020B0604020202020204" pitchFamily="34" charset="0"/>
              </a:rPr>
              <a:t>And as many as walk according to this rule, peace </a:t>
            </a:r>
          </a:p>
          <a:p>
            <a:pPr marL="118872" indent="0">
              <a:buNone/>
            </a:pPr>
            <a:r>
              <a:rPr lang="en-US" sz="2400" b="1" i="1" dirty="0">
                <a:solidFill>
                  <a:srgbClr val="002060"/>
                </a:solidFill>
                <a:latin typeface="Arial" panose="020B0604020202020204" pitchFamily="34" charset="0"/>
                <a:cs typeface="Arial" panose="020B0604020202020204" pitchFamily="34" charset="0"/>
              </a:rPr>
              <a:t>	and mercy be upon them, </a:t>
            </a:r>
            <a:endParaRPr lang="en-US" sz="2400" dirty="0"/>
          </a:p>
        </p:txBody>
      </p:sp>
    </p:spTree>
    <p:extLst>
      <p:ext uri="{BB962C8B-B14F-4D97-AF65-F5344CB8AC3E}">
        <p14:creationId xmlns:p14="http://schemas.microsoft.com/office/powerpoint/2010/main" val="1968533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CA70-EE8B-6F4F-94F6-503B1238A7E8}"/>
              </a:ext>
            </a:extLst>
          </p:cNvPr>
          <p:cNvSpPr>
            <a:spLocks noGrp="1"/>
          </p:cNvSpPr>
          <p:nvPr>
            <p:ph type="title"/>
          </p:nvPr>
        </p:nvSpPr>
        <p:spPr>
          <a:xfrm>
            <a:off x="420624" y="155448"/>
            <a:ext cx="8229600" cy="1252728"/>
          </a:xfrm>
        </p:spPr>
        <p:txBody>
          <a:bodyPr>
            <a:normAutofit fontScale="90000"/>
          </a:bodyPr>
          <a:lstStyle/>
          <a:p>
            <a:br>
              <a:rPr lang="en-US" dirty="0"/>
            </a:br>
            <a:br>
              <a:rPr lang="en-US" dirty="0"/>
            </a:br>
            <a:r>
              <a:rPr lang="en-US" dirty="0"/>
              <a:t>What's the point?</a:t>
            </a:r>
            <a:br>
              <a:rPr lang="en-US" dirty="0"/>
            </a:br>
            <a:br>
              <a:rPr lang="en-US" dirty="0"/>
            </a:br>
            <a:endParaRPr lang="en-US" dirty="0"/>
          </a:p>
        </p:txBody>
      </p:sp>
      <p:sp>
        <p:nvSpPr>
          <p:cNvPr id="3" name="Content Placeholder 2">
            <a:extLst>
              <a:ext uri="{FF2B5EF4-FFF2-40B4-BE49-F238E27FC236}">
                <a16:creationId xmlns:a16="http://schemas.microsoft.com/office/drawing/2014/main" id="{D57F5DF1-A98D-8A4E-ADF2-110F5DF1B288}"/>
              </a:ext>
            </a:extLst>
          </p:cNvPr>
          <p:cNvSpPr>
            <a:spLocks noGrp="1"/>
          </p:cNvSpPr>
          <p:nvPr>
            <p:ph idx="1"/>
          </p:nvPr>
        </p:nvSpPr>
        <p:spPr>
          <a:xfrm>
            <a:off x="143256" y="1492688"/>
            <a:ext cx="8915400" cy="5103184"/>
          </a:xfrm>
        </p:spPr>
        <p:txBody>
          <a:bodyPr>
            <a:normAutofit fontScale="92500" lnSpcReduction="20000"/>
          </a:bodyPr>
          <a:lstStyle/>
          <a:p>
            <a:pPr marL="118872" indent="0">
              <a:buNone/>
            </a:pPr>
            <a:r>
              <a:rPr lang="en-US" sz="2400" dirty="0"/>
              <a:t>When the Galatians fell away so quickly from the gospel of grace Paul had preached to them, they showed their disloyalty to Paul’s authority as an apostle. Therefore, Paul began the letter to the Galatians by spending two chapters defending that very issue. Only in chapter 3 did he begin to get to the heart of their error; namely, that these Galatians sought to be justified by the Mosaic Law. </a:t>
            </a:r>
          </a:p>
          <a:p>
            <a:pPr marL="118872" indent="0">
              <a:buNone/>
            </a:pPr>
            <a:endParaRPr lang="en-US" sz="1200" dirty="0"/>
          </a:p>
          <a:p>
            <a:pPr marL="118872" indent="0">
              <a:buNone/>
            </a:pPr>
            <a:r>
              <a:rPr lang="en-US" sz="2400" dirty="0"/>
              <a:t>The possible motivation of the Judaizers was threefold: </a:t>
            </a:r>
          </a:p>
          <a:p>
            <a:pPr marL="561975" indent="-457200">
              <a:buFont typeface="+mj-lt"/>
              <a:buAutoNum type="arabicPeriod"/>
            </a:pPr>
            <a:r>
              <a:rPr lang="en-US" sz="2400" dirty="0"/>
              <a:t>They thought that one had to become a Jew (circumcised) in order to be a Christian (Acts 15:1).  </a:t>
            </a:r>
          </a:p>
          <a:p>
            <a:pPr marL="561975" indent="-457200">
              <a:buFont typeface="+mj-lt"/>
              <a:buAutoNum type="arabicPeriod"/>
            </a:pPr>
            <a:r>
              <a:rPr lang="en-US" sz="2400" dirty="0"/>
              <a:t>They could not comprehend how a person could follow the Jewish Messiah without becoming a Jew (being circumcised).  </a:t>
            </a:r>
          </a:p>
          <a:p>
            <a:pPr marL="561975" indent="-457200">
              <a:buFont typeface="+mj-lt"/>
              <a:buAutoNum type="arabicPeriod"/>
            </a:pPr>
            <a:r>
              <a:rPr lang="en-US" sz="2400" dirty="0"/>
              <a:t>They viewed the Law as having a restraining value for Gentile Christians, who had just come out of paganism.  </a:t>
            </a:r>
          </a:p>
          <a:p>
            <a:pPr marL="118872" indent="0">
              <a:buNone/>
            </a:pPr>
            <a:endParaRPr lang="en-US" sz="1200" dirty="0"/>
          </a:p>
          <a:p>
            <a:pPr marL="118872" indent="0">
              <a:buNone/>
            </a:pPr>
            <a:r>
              <a:rPr lang="en-US" sz="2400" dirty="0"/>
              <a:t>In contrast, Paul presented his argument that justification comes to people by faith in Jesus Christ, not by their works under the Law.  The legal approach to keeping the Law had failed and  Paul shows the futility in that approach.  This is not to infer that grace does not demand obedience.</a:t>
            </a:r>
          </a:p>
        </p:txBody>
      </p:sp>
    </p:spTree>
    <p:extLst>
      <p:ext uri="{BB962C8B-B14F-4D97-AF65-F5344CB8AC3E}">
        <p14:creationId xmlns:p14="http://schemas.microsoft.com/office/powerpoint/2010/main" val="370077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Galatians</a:t>
            </a:r>
          </a:p>
        </p:txBody>
      </p:sp>
      <p:sp>
        <p:nvSpPr>
          <p:cNvPr id="3" name="Content Placeholder 2"/>
          <p:cNvSpPr>
            <a:spLocks noGrp="1"/>
          </p:cNvSpPr>
          <p:nvPr>
            <p:ph idx="1"/>
          </p:nvPr>
        </p:nvSpPr>
        <p:spPr>
          <a:xfrm>
            <a:off x="9144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a:t>
            </a:r>
            <a:r>
              <a:rPr lang="en-US" dirty="0"/>
              <a:t>Modified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39000" y="2667000"/>
            <a:ext cx="2819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3124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617" y="5306318"/>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505700" y="52959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324600"/>
            <a:ext cx="746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876800"/>
            <a:ext cx="853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334000"/>
            <a:ext cx="853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flipV="1">
            <a:off x="1143000" y="4255532"/>
            <a:ext cx="27432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864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sp>
        <p:nvSpPr>
          <p:cNvPr id="71" name="TextBox 70"/>
          <p:cNvSpPr txBox="1"/>
          <p:nvPr/>
        </p:nvSpPr>
        <p:spPr>
          <a:xfrm>
            <a:off x="-629391" y="4889957"/>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143000" y="3886200"/>
            <a:ext cx="2362200" cy="369332"/>
          </a:xfrm>
          <a:prstGeom prst="rect">
            <a:avLst/>
          </a:prstGeom>
          <a:noFill/>
        </p:spPr>
        <p:txBody>
          <a:bodyPr wrap="square" rtlCol="0">
            <a:spAutoFit/>
          </a:bodyPr>
          <a:lstStyle/>
          <a:p>
            <a:r>
              <a:rPr lang="en-US" dirty="0"/>
              <a:t>                </a:t>
            </a:r>
            <a:r>
              <a:rPr lang="en-US" sz="1600" dirty="0"/>
              <a:t>Chapters 1-2</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40" name="Straight Connector 39"/>
          <p:cNvCxnSpPr/>
          <p:nvPr/>
        </p:nvCxnSpPr>
        <p:spPr>
          <a:xfrm rot="5400000">
            <a:off x="2857500" y="27051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191000" y="4267200"/>
            <a:ext cx="4343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029200" y="2743200"/>
            <a:ext cx="28194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343400" y="3886200"/>
            <a:ext cx="2209800" cy="338554"/>
          </a:xfrm>
          <a:prstGeom prst="rect">
            <a:avLst/>
          </a:prstGeom>
          <a:noFill/>
        </p:spPr>
        <p:txBody>
          <a:bodyPr wrap="square" rtlCol="0">
            <a:spAutoFit/>
          </a:bodyPr>
          <a:lstStyle/>
          <a:p>
            <a:r>
              <a:rPr lang="en-US" sz="1600" dirty="0"/>
              <a:t>    Chapters 3-4</a:t>
            </a:r>
          </a:p>
        </p:txBody>
      </p:sp>
      <p:sp>
        <p:nvSpPr>
          <p:cNvPr id="52" name="TextBox 51"/>
          <p:cNvSpPr txBox="1"/>
          <p:nvPr/>
        </p:nvSpPr>
        <p:spPr>
          <a:xfrm>
            <a:off x="6781800" y="3886200"/>
            <a:ext cx="1752600" cy="338554"/>
          </a:xfrm>
          <a:prstGeom prst="rect">
            <a:avLst/>
          </a:prstGeom>
          <a:noFill/>
        </p:spPr>
        <p:txBody>
          <a:bodyPr wrap="square" rtlCol="0">
            <a:spAutoFit/>
          </a:bodyPr>
          <a:lstStyle/>
          <a:p>
            <a:r>
              <a:rPr lang="en-US" sz="1600" dirty="0"/>
              <a:t>     Chapter 5-6</a:t>
            </a:r>
          </a:p>
        </p:txBody>
      </p:sp>
      <p:sp>
        <p:nvSpPr>
          <p:cNvPr id="44" name="TextBox 43"/>
          <p:cNvSpPr txBox="1"/>
          <p:nvPr/>
        </p:nvSpPr>
        <p:spPr>
          <a:xfrm>
            <a:off x="1209675" y="389319"/>
            <a:ext cx="771525" cy="707886"/>
          </a:xfrm>
          <a:prstGeom prst="rect">
            <a:avLst/>
          </a:prstGeom>
          <a:solidFill>
            <a:schemeClr val="accent1"/>
          </a:solidFill>
        </p:spPr>
        <p:txBody>
          <a:bodyPr wrap="square" rtlCol="0">
            <a:spAutoFit/>
          </a:bodyPr>
          <a:lstStyle/>
          <a:p>
            <a:r>
              <a:rPr lang="en-US" sz="2000" b="1" dirty="0"/>
              <a:t>55-57 </a:t>
            </a:r>
          </a:p>
          <a:p>
            <a:r>
              <a:rPr lang="en-US" sz="2000" b="1" dirty="0"/>
              <a:t> A.D.</a:t>
            </a:r>
          </a:p>
        </p:txBody>
      </p:sp>
      <p:sp>
        <p:nvSpPr>
          <p:cNvPr id="45" name="TextBox 44"/>
          <p:cNvSpPr txBox="1"/>
          <p:nvPr/>
        </p:nvSpPr>
        <p:spPr>
          <a:xfrm>
            <a:off x="1524000" y="1447800"/>
            <a:ext cx="3048000" cy="307777"/>
          </a:xfrm>
          <a:prstGeom prst="rect">
            <a:avLst/>
          </a:prstGeom>
          <a:noFill/>
        </p:spPr>
        <p:txBody>
          <a:bodyPr wrap="square" rtlCol="0">
            <a:spAutoFit/>
          </a:bodyPr>
          <a:lstStyle/>
          <a:p>
            <a:r>
              <a:rPr lang="en-US" sz="1400" b="1" dirty="0">
                <a:latin typeface="Arial Black" pitchFamily="34" charset="0"/>
              </a:rPr>
              <a:t>Personal Words from Paul</a:t>
            </a:r>
          </a:p>
        </p:txBody>
      </p:sp>
      <p:sp>
        <p:nvSpPr>
          <p:cNvPr id="46" name="TextBox 45"/>
          <p:cNvSpPr txBox="1"/>
          <p:nvPr/>
        </p:nvSpPr>
        <p:spPr>
          <a:xfrm>
            <a:off x="4343400" y="1447800"/>
            <a:ext cx="2133600" cy="307777"/>
          </a:xfrm>
          <a:prstGeom prst="rect">
            <a:avLst/>
          </a:prstGeom>
          <a:noFill/>
        </p:spPr>
        <p:txBody>
          <a:bodyPr wrap="square" rtlCol="0">
            <a:spAutoFit/>
          </a:bodyPr>
          <a:lstStyle/>
          <a:p>
            <a:r>
              <a:rPr lang="en-US" sz="1400" dirty="0">
                <a:solidFill>
                  <a:srgbClr val="FFFF00"/>
                </a:solidFill>
                <a:latin typeface="Arial Black" pitchFamily="34" charset="0"/>
              </a:rPr>
              <a:t> </a:t>
            </a:r>
            <a:r>
              <a:rPr lang="en-US" sz="1400" dirty="0">
                <a:latin typeface="Arial Black" pitchFamily="34" charset="0"/>
              </a:rPr>
              <a:t>Doctrinal Teaching</a:t>
            </a:r>
          </a:p>
        </p:txBody>
      </p:sp>
      <p:sp>
        <p:nvSpPr>
          <p:cNvPr id="48" name="TextBox 47"/>
          <p:cNvSpPr txBox="1"/>
          <p:nvPr/>
        </p:nvSpPr>
        <p:spPr>
          <a:xfrm>
            <a:off x="6477000" y="1447800"/>
            <a:ext cx="2417595" cy="307777"/>
          </a:xfrm>
          <a:prstGeom prst="rect">
            <a:avLst/>
          </a:prstGeom>
          <a:noFill/>
        </p:spPr>
        <p:txBody>
          <a:bodyPr wrap="square" rtlCol="0">
            <a:spAutoFit/>
          </a:bodyPr>
          <a:lstStyle/>
          <a:p>
            <a:r>
              <a:rPr lang="en-US" sz="1400" dirty="0">
                <a:latin typeface="Arial Black" pitchFamily="34" charset="0"/>
              </a:rPr>
              <a:t>Practical</a:t>
            </a:r>
            <a:r>
              <a:rPr lang="en-US" sz="1400" dirty="0">
                <a:solidFill>
                  <a:srgbClr val="FFFF00"/>
                </a:solidFill>
                <a:latin typeface="Arial Black" pitchFamily="34" charset="0"/>
              </a:rPr>
              <a:t> </a:t>
            </a:r>
            <a:r>
              <a:rPr lang="en-US" sz="1400" dirty="0">
                <a:latin typeface="Arial Black" pitchFamily="34" charset="0"/>
              </a:rPr>
              <a:t>Exhortations</a:t>
            </a:r>
          </a:p>
        </p:txBody>
      </p:sp>
      <p:sp>
        <p:nvSpPr>
          <p:cNvPr id="49" name="TextBox 48"/>
          <p:cNvSpPr txBox="1"/>
          <p:nvPr/>
        </p:nvSpPr>
        <p:spPr>
          <a:xfrm>
            <a:off x="2133600" y="1752600"/>
            <a:ext cx="1799624" cy="584775"/>
          </a:xfrm>
          <a:prstGeom prst="rect">
            <a:avLst/>
          </a:prstGeom>
          <a:noFill/>
        </p:spPr>
        <p:txBody>
          <a:bodyPr wrap="square" rtlCol="0">
            <a:spAutoFit/>
          </a:bodyPr>
          <a:lstStyle/>
          <a:p>
            <a:r>
              <a:rPr lang="en-US" sz="1600" b="1" dirty="0"/>
              <a:t>Defense of the </a:t>
            </a:r>
          </a:p>
          <a:p>
            <a:r>
              <a:rPr lang="en-US" sz="1600" b="1" dirty="0"/>
              <a:t>   True Gospel</a:t>
            </a:r>
          </a:p>
        </p:txBody>
      </p:sp>
      <p:sp>
        <p:nvSpPr>
          <p:cNvPr id="50" name="TextBox 49"/>
          <p:cNvSpPr txBox="1"/>
          <p:nvPr/>
        </p:nvSpPr>
        <p:spPr>
          <a:xfrm>
            <a:off x="1143000" y="2362200"/>
            <a:ext cx="3200400" cy="1600438"/>
          </a:xfrm>
          <a:prstGeom prst="rect">
            <a:avLst/>
          </a:prstGeom>
          <a:noFill/>
        </p:spPr>
        <p:txBody>
          <a:bodyPr wrap="square" rtlCol="0">
            <a:spAutoFit/>
          </a:bodyPr>
          <a:lstStyle/>
          <a:p>
            <a:r>
              <a:rPr lang="en-US" sz="1400" b="1" i="1" dirty="0">
                <a:solidFill>
                  <a:srgbClr val="002060"/>
                </a:solidFill>
              </a:rPr>
              <a:t> “For I would have you know, brethren,</a:t>
            </a:r>
          </a:p>
          <a:p>
            <a:r>
              <a:rPr lang="en-US" sz="1400" b="1" i="1" dirty="0">
                <a:solidFill>
                  <a:srgbClr val="002060"/>
                </a:solidFill>
              </a:rPr>
              <a:t>that  the gospel which was preached by</a:t>
            </a:r>
          </a:p>
          <a:p>
            <a:r>
              <a:rPr lang="en-US" sz="1400" b="1" i="1" dirty="0">
                <a:solidFill>
                  <a:srgbClr val="002060"/>
                </a:solidFill>
              </a:rPr>
              <a:t>me this is not according to man.  For</a:t>
            </a:r>
          </a:p>
          <a:p>
            <a:r>
              <a:rPr lang="en-US" sz="1400" b="1" i="1" dirty="0">
                <a:solidFill>
                  <a:srgbClr val="002060"/>
                </a:solidFill>
              </a:rPr>
              <a:t>by me is not according to man.  For I </a:t>
            </a:r>
          </a:p>
          <a:p>
            <a:r>
              <a:rPr lang="en-US" sz="1400" b="1" i="1" dirty="0">
                <a:solidFill>
                  <a:srgbClr val="002060"/>
                </a:solidFill>
              </a:rPr>
              <a:t>neither  received it from man, nor was</a:t>
            </a:r>
          </a:p>
          <a:p>
            <a:r>
              <a:rPr lang="en-US" sz="1400" b="1" i="1" dirty="0">
                <a:solidFill>
                  <a:srgbClr val="002060"/>
                </a:solidFill>
              </a:rPr>
              <a:t>I taught it, but I received it through a </a:t>
            </a:r>
          </a:p>
          <a:p>
            <a:r>
              <a:rPr lang="en-US" sz="1400" b="1" i="1" dirty="0">
                <a:solidFill>
                  <a:srgbClr val="002060"/>
                </a:solidFill>
              </a:rPr>
              <a:t>revelation of Jesus Christ.” </a:t>
            </a:r>
            <a:r>
              <a:rPr lang="en-US" sz="1400" b="1" dirty="0">
                <a:solidFill>
                  <a:srgbClr val="002060"/>
                </a:solidFill>
              </a:rPr>
              <a:t> </a:t>
            </a:r>
            <a:r>
              <a:rPr lang="en-US" sz="1400" b="1" dirty="0"/>
              <a:t>(1:11-12)</a:t>
            </a:r>
            <a:r>
              <a:rPr lang="en-US" sz="1400" b="1" i="1" dirty="0"/>
              <a:t>  </a:t>
            </a:r>
          </a:p>
        </p:txBody>
      </p:sp>
      <p:sp>
        <p:nvSpPr>
          <p:cNvPr id="51" name="TextBox 50"/>
          <p:cNvSpPr txBox="1"/>
          <p:nvPr/>
        </p:nvSpPr>
        <p:spPr>
          <a:xfrm>
            <a:off x="4572000" y="1752600"/>
            <a:ext cx="1981200" cy="584775"/>
          </a:xfrm>
          <a:prstGeom prst="rect">
            <a:avLst/>
          </a:prstGeom>
          <a:noFill/>
        </p:spPr>
        <p:txBody>
          <a:bodyPr wrap="square" rtlCol="0">
            <a:spAutoFit/>
          </a:bodyPr>
          <a:lstStyle/>
          <a:p>
            <a:r>
              <a:rPr lang="en-US" sz="1600" b="1" dirty="0"/>
              <a:t>    Freedom from </a:t>
            </a:r>
          </a:p>
          <a:p>
            <a:r>
              <a:rPr lang="en-US" sz="1600" b="1" dirty="0"/>
              <a:t>         Legalism</a:t>
            </a:r>
          </a:p>
        </p:txBody>
      </p:sp>
      <p:sp>
        <p:nvSpPr>
          <p:cNvPr id="54" name="TextBox 53"/>
          <p:cNvSpPr txBox="1"/>
          <p:nvPr/>
        </p:nvSpPr>
        <p:spPr>
          <a:xfrm>
            <a:off x="4191000" y="2362200"/>
            <a:ext cx="2286000" cy="1600438"/>
          </a:xfrm>
          <a:prstGeom prst="rect">
            <a:avLst/>
          </a:prstGeom>
          <a:noFill/>
        </p:spPr>
        <p:txBody>
          <a:bodyPr wrap="square" rtlCol="0">
            <a:spAutoFit/>
          </a:bodyPr>
          <a:lstStyle/>
          <a:p>
            <a:r>
              <a:rPr lang="en-US" sz="1400" b="1" i="1" dirty="0">
                <a:solidFill>
                  <a:srgbClr val="002060"/>
                </a:solidFill>
              </a:rPr>
              <a:t>“Therefore the Law has be-</a:t>
            </a:r>
          </a:p>
          <a:p>
            <a:r>
              <a:rPr lang="en-US" sz="1400" b="1" i="1" dirty="0">
                <a:solidFill>
                  <a:srgbClr val="002060"/>
                </a:solidFill>
              </a:rPr>
              <a:t>come our tutor  to lead us to</a:t>
            </a:r>
          </a:p>
          <a:p>
            <a:r>
              <a:rPr lang="en-US" sz="1400" b="1" i="1" dirty="0">
                <a:solidFill>
                  <a:srgbClr val="002060"/>
                </a:solidFill>
              </a:rPr>
              <a:t>Christ, so that we may be </a:t>
            </a:r>
          </a:p>
          <a:p>
            <a:r>
              <a:rPr lang="en-US" sz="1400" b="1" i="1" dirty="0">
                <a:solidFill>
                  <a:srgbClr val="002060"/>
                </a:solidFill>
              </a:rPr>
              <a:t>justified  by faith.  But now </a:t>
            </a:r>
          </a:p>
          <a:p>
            <a:r>
              <a:rPr lang="en-US" sz="1400" b="1" i="1" dirty="0">
                <a:solidFill>
                  <a:srgbClr val="002060"/>
                </a:solidFill>
              </a:rPr>
              <a:t>that  faith has come, we are no longer under a tutor.” </a:t>
            </a:r>
          </a:p>
          <a:p>
            <a:r>
              <a:rPr lang="en-US" sz="1400" b="1" dirty="0"/>
              <a:t>                                  (3:24-25)</a:t>
            </a:r>
          </a:p>
        </p:txBody>
      </p:sp>
      <p:sp>
        <p:nvSpPr>
          <p:cNvPr id="57" name="TextBox 56"/>
          <p:cNvSpPr txBox="1"/>
          <p:nvPr/>
        </p:nvSpPr>
        <p:spPr>
          <a:xfrm>
            <a:off x="6705600" y="1752600"/>
            <a:ext cx="2133600" cy="584775"/>
          </a:xfrm>
          <a:prstGeom prst="rect">
            <a:avLst/>
          </a:prstGeom>
          <a:noFill/>
        </p:spPr>
        <p:txBody>
          <a:bodyPr wrap="square" rtlCol="0">
            <a:spAutoFit/>
          </a:bodyPr>
          <a:lstStyle/>
          <a:p>
            <a:r>
              <a:rPr lang="en-US" sz="1600" b="1" dirty="0"/>
              <a:t>   Freedom to Love</a:t>
            </a:r>
          </a:p>
          <a:p>
            <a:r>
              <a:rPr lang="en-US" sz="1600" b="1" dirty="0"/>
              <a:t>       and to Serve</a:t>
            </a:r>
          </a:p>
        </p:txBody>
      </p:sp>
      <p:sp>
        <p:nvSpPr>
          <p:cNvPr id="59" name="TextBox 58"/>
          <p:cNvSpPr txBox="1"/>
          <p:nvPr/>
        </p:nvSpPr>
        <p:spPr>
          <a:xfrm>
            <a:off x="6553200" y="2362200"/>
            <a:ext cx="2313441" cy="1384995"/>
          </a:xfrm>
          <a:prstGeom prst="rect">
            <a:avLst/>
          </a:prstGeom>
          <a:noFill/>
        </p:spPr>
        <p:txBody>
          <a:bodyPr wrap="square" rtlCol="0">
            <a:spAutoFit/>
          </a:bodyPr>
          <a:lstStyle/>
          <a:p>
            <a:r>
              <a:rPr lang="en-US" sz="1400" b="1" i="1" dirty="0">
                <a:solidFill>
                  <a:srgbClr val="002060"/>
                </a:solidFill>
              </a:rPr>
              <a:t>“For you were called to</a:t>
            </a:r>
          </a:p>
          <a:p>
            <a:r>
              <a:rPr lang="en-US" sz="1400" b="1" i="1" dirty="0">
                <a:solidFill>
                  <a:srgbClr val="002060"/>
                </a:solidFill>
              </a:rPr>
              <a:t>freedom; only do not turn</a:t>
            </a:r>
          </a:p>
          <a:p>
            <a:r>
              <a:rPr lang="en-US" sz="1400" b="1" i="1" dirty="0">
                <a:solidFill>
                  <a:srgbClr val="002060"/>
                </a:solidFill>
              </a:rPr>
              <a:t>your freedom into an </a:t>
            </a:r>
          </a:p>
          <a:p>
            <a:r>
              <a:rPr lang="en-US" sz="1400" b="1" i="1" dirty="0">
                <a:solidFill>
                  <a:srgbClr val="002060"/>
                </a:solidFill>
              </a:rPr>
              <a:t>opportunity for the flesh.</a:t>
            </a:r>
          </a:p>
          <a:p>
            <a:r>
              <a:rPr lang="en-US" sz="1400" b="1" i="1" dirty="0">
                <a:solidFill>
                  <a:srgbClr val="002060"/>
                </a:solidFill>
              </a:rPr>
              <a:t>but through love serve </a:t>
            </a:r>
          </a:p>
          <a:p>
            <a:r>
              <a:rPr lang="en-US" sz="1400" b="1" i="1" dirty="0">
                <a:solidFill>
                  <a:srgbClr val="002060"/>
                </a:solidFill>
              </a:rPr>
              <a:t>one  another.”  </a:t>
            </a:r>
            <a:r>
              <a:rPr lang="en-US" sz="1400" b="1" dirty="0"/>
              <a:t>(5:13)   </a:t>
            </a:r>
          </a:p>
        </p:txBody>
      </p:sp>
      <p:sp>
        <p:nvSpPr>
          <p:cNvPr id="64" name="TextBox 63"/>
          <p:cNvSpPr txBox="1"/>
          <p:nvPr/>
        </p:nvSpPr>
        <p:spPr>
          <a:xfrm>
            <a:off x="228600" y="4495800"/>
            <a:ext cx="798617" cy="369332"/>
          </a:xfrm>
          <a:prstGeom prst="rect">
            <a:avLst/>
          </a:prstGeom>
          <a:noFill/>
        </p:spPr>
        <p:txBody>
          <a:bodyPr wrap="none" rtlCol="0">
            <a:spAutoFit/>
          </a:bodyPr>
          <a:lstStyle/>
          <a:p>
            <a:r>
              <a:rPr lang="en-US" dirty="0"/>
              <a:t>   Style</a:t>
            </a:r>
          </a:p>
        </p:txBody>
      </p:sp>
      <p:sp>
        <p:nvSpPr>
          <p:cNvPr id="65" name="TextBox 64"/>
          <p:cNvSpPr txBox="1"/>
          <p:nvPr/>
        </p:nvSpPr>
        <p:spPr>
          <a:xfrm>
            <a:off x="1219200" y="4419600"/>
            <a:ext cx="7672669" cy="369332"/>
          </a:xfrm>
          <a:prstGeom prst="rect">
            <a:avLst/>
          </a:prstGeom>
          <a:noFill/>
        </p:spPr>
        <p:txBody>
          <a:bodyPr wrap="square" rtlCol="0">
            <a:spAutoFit/>
          </a:bodyPr>
          <a:lstStyle/>
          <a:p>
            <a:r>
              <a:rPr lang="en-US" dirty="0"/>
              <a:t>Vigorous, blunt, direct and brief…correct Judaizing teachers (see Acts 15:1)</a:t>
            </a:r>
          </a:p>
        </p:txBody>
      </p:sp>
      <p:sp>
        <p:nvSpPr>
          <p:cNvPr id="66" name="TextBox 65"/>
          <p:cNvSpPr txBox="1"/>
          <p:nvPr/>
        </p:nvSpPr>
        <p:spPr>
          <a:xfrm>
            <a:off x="228600" y="4953000"/>
            <a:ext cx="1014132" cy="369332"/>
          </a:xfrm>
          <a:prstGeom prst="rect">
            <a:avLst/>
          </a:prstGeom>
          <a:noFill/>
        </p:spPr>
        <p:txBody>
          <a:bodyPr wrap="square" rtlCol="0">
            <a:spAutoFit/>
          </a:bodyPr>
          <a:lstStyle/>
          <a:p>
            <a:r>
              <a:rPr lang="en-US" dirty="0"/>
              <a:t>Theme</a:t>
            </a:r>
          </a:p>
        </p:txBody>
      </p:sp>
      <p:sp>
        <p:nvSpPr>
          <p:cNvPr id="67" name="TextBox 66"/>
          <p:cNvSpPr txBox="1"/>
          <p:nvPr/>
        </p:nvSpPr>
        <p:spPr>
          <a:xfrm>
            <a:off x="1600200" y="4953000"/>
            <a:ext cx="6553200" cy="369332"/>
          </a:xfrm>
          <a:prstGeom prst="rect">
            <a:avLst/>
          </a:prstGeom>
          <a:noFill/>
        </p:spPr>
        <p:txBody>
          <a:bodyPr wrap="square" rtlCol="0">
            <a:spAutoFit/>
          </a:bodyPr>
          <a:lstStyle/>
          <a:p>
            <a:r>
              <a:rPr lang="en-US" dirty="0"/>
              <a:t>Justification comes through Christ Jesus, not by works of the Law</a:t>
            </a:r>
          </a:p>
        </p:txBody>
      </p:sp>
      <p:sp>
        <p:nvSpPr>
          <p:cNvPr id="68" name="TextBox 67"/>
          <p:cNvSpPr txBox="1"/>
          <p:nvPr/>
        </p:nvSpPr>
        <p:spPr>
          <a:xfrm>
            <a:off x="-152400" y="5562600"/>
            <a:ext cx="1447800" cy="369332"/>
          </a:xfrm>
          <a:prstGeom prst="rect">
            <a:avLst/>
          </a:prstGeom>
          <a:noFill/>
        </p:spPr>
        <p:txBody>
          <a:bodyPr wrap="square" rtlCol="0">
            <a:spAutoFit/>
          </a:bodyPr>
          <a:lstStyle/>
          <a:p>
            <a:r>
              <a:rPr lang="en-US" sz="1600" dirty="0"/>
              <a:t>    </a:t>
            </a:r>
            <a:r>
              <a:rPr lang="en-US" dirty="0"/>
              <a:t>Key Verse</a:t>
            </a:r>
          </a:p>
        </p:txBody>
      </p:sp>
      <p:sp>
        <p:nvSpPr>
          <p:cNvPr id="74" name="TextBox 73"/>
          <p:cNvSpPr txBox="1"/>
          <p:nvPr/>
        </p:nvSpPr>
        <p:spPr>
          <a:xfrm>
            <a:off x="1066800" y="5257800"/>
            <a:ext cx="7467600" cy="1077218"/>
          </a:xfrm>
          <a:prstGeom prst="rect">
            <a:avLst/>
          </a:prstGeom>
          <a:noFill/>
        </p:spPr>
        <p:txBody>
          <a:bodyPr wrap="square" rtlCol="0">
            <a:spAutoFit/>
          </a:bodyPr>
          <a:lstStyle/>
          <a:p>
            <a:r>
              <a:rPr lang="en-US" sz="1600" b="1" dirty="0">
                <a:solidFill>
                  <a:srgbClr val="002060"/>
                </a:solidFill>
              </a:rPr>
              <a:t>“Nevertheless, knowing that man is not justified by the works of the Law but through faith in Christ Jesus, even we have believed in Christ Jesus, so that we may  be justified by faith in Christ and not by the works of the Law, since by the works of the Law  no flesh will be justified.” </a:t>
            </a:r>
            <a:r>
              <a:rPr lang="en-US" sz="1600" b="1" dirty="0"/>
              <a:t>(2:16)    </a:t>
            </a:r>
          </a:p>
        </p:txBody>
      </p:sp>
      <p:sp>
        <p:nvSpPr>
          <p:cNvPr id="4" name="TextBox 3">
            <a:extLst>
              <a:ext uri="{FF2B5EF4-FFF2-40B4-BE49-F238E27FC236}">
                <a16:creationId xmlns:a16="http://schemas.microsoft.com/office/drawing/2014/main" id="{A244B7C5-47B7-DF46-B3D9-736705D79466}"/>
              </a:ext>
            </a:extLst>
          </p:cNvPr>
          <p:cNvSpPr txBox="1"/>
          <p:nvPr/>
        </p:nvSpPr>
        <p:spPr>
          <a:xfrm>
            <a:off x="19953" y="1614264"/>
            <a:ext cx="1237347" cy="2554545"/>
          </a:xfrm>
          <a:prstGeom prst="rect">
            <a:avLst/>
          </a:prstGeom>
          <a:noFill/>
        </p:spPr>
        <p:txBody>
          <a:bodyPr wrap="square" rtlCol="0">
            <a:spAutoFit/>
          </a:bodyPr>
          <a:lstStyle/>
          <a:p>
            <a:r>
              <a:rPr lang="en-US" sz="1600" b="1" dirty="0">
                <a:solidFill>
                  <a:srgbClr val="002060"/>
                </a:solidFill>
              </a:rPr>
              <a:t>“Be not deceived; God is not mocked: for whatsoever a man soweth, that shall </a:t>
            </a:r>
          </a:p>
          <a:p>
            <a:r>
              <a:rPr lang="en-US" sz="1600" b="1" dirty="0">
                <a:solidFill>
                  <a:srgbClr val="002060"/>
                </a:solidFill>
              </a:rPr>
              <a:t>he also reap” </a:t>
            </a:r>
            <a:r>
              <a:rPr lang="en-US" sz="1600" b="1" dirty="0"/>
              <a:t>6:7)</a:t>
            </a:r>
          </a:p>
        </p:txBody>
      </p:sp>
    </p:spTree>
    <p:extLst>
      <p:ext uri="{BB962C8B-B14F-4D97-AF65-F5344CB8AC3E}">
        <p14:creationId xmlns:p14="http://schemas.microsoft.com/office/powerpoint/2010/main" val="107876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CA70-EE8B-6F4F-94F6-503B1238A7E8}"/>
              </a:ext>
            </a:extLst>
          </p:cNvPr>
          <p:cNvSpPr>
            <a:spLocks noGrp="1"/>
          </p:cNvSpPr>
          <p:nvPr>
            <p:ph type="title"/>
          </p:nvPr>
        </p:nvSpPr>
        <p:spPr>
          <a:xfrm>
            <a:off x="753034" y="155448"/>
            <a:ext cx="7897189" cy="301752"/>
          </a:xfrm>
        </p:spPr>
        <p:txBody>
          <a:bodyPr>
            <a:normAutofit fontScale="90000"/>
          </a:bodyPr>
          <a:lstStyle/>
          <a:p>
            <a:br>
              <a:rPr lang="en-US" dirty="0"/>
            </a:br>
            <a:br>
              <a:rPr lang="en-US" dirty="0"/>
            </a:br>
            <a:r>
              <a:rPr lang="en-US" dirty="0"/>
              <a:t>How do I apply</a:t>
            </a:r>
          </a:p>
        </p:txBody>
      </p:sp>
      <p:sp>
        <p:nvSpPr>
          <p:cNvPr id="3" name="Content Placeholder 2">
            <a:extLst>
              <a:ext uri="{FF2B5EF4-FFF2-40B4-BE49-F238E27FC236}">
                <a16:creationId xmlns:a16="http://schemas.microsoft.com/office/drawing/2014/main" id="{D57F5DF1-A98D-8A4E-ADF2-110F5DF1B288}"/>
              </a:ext>
            </a:extLst>
          </p:cNvPr>
          <p:cNvSpPr>
            <a:spLocks noGrp="1"/>
          </p:cNvSpPr>
          <p:nvPr>
            <p:ph idx="1"/>
          </p:nvPr>
        </p:nvSpPr>
        <p:spPr>
          <a:xfrm>
            <a:off x="143256" y="1492688"/>
            <a:ext cx="8915400" cy="5103184"/>
          </a:xfrm>
        </p:spPr>
        <p:txBody>
          <a:bodyPr>
            <a:normAutofit fontScale="92500" lnSpcReduction="10000"/>
          </a:bodyPr>
          <a:lstStyle/>
          <a:p>
            <a:pPr marL="118872" indent="0">
              <a:buNone/>
            </a:pPr>
            <a:r>
              <a:rPr lang="en-US" sz="2400" dirty="0"/>
              <a:t>Unfortunately, the false teaching brought to the Galatian churches by the Judaizers has been extremely difficult to root out even today. We must walk a fine line—on one hand, we do not want to fall into the legalism that the Galatians struggled with, but on the other, we cannot just live as if anything goes.  The Christian’s commitment to Christ is based on the free gift of grace through faith, but as Paul articulated at the end of Galatians, it also results in a life of walking by the Spirit.</a:t>
            </a:r>
          </a:p>
          <a:p>
            <a:pPr marL="118872" indent="0">
              <a:buNone/>
            </a:pPr>
            <a:endParaRPr lang="en-US" sz="2400" dirty="0"/>
          </a:p>
          <a:p>
            <a:pPr marL="118872" indent="0">
              <a:buNone/>
            </a:pPr>
            <a:r>
              <a:rPr lang="en-US" sz="2400" dirty="0"/>
              <a:t>Is the fruit of the Spirit evident in your life, or do you find yourself living according to the flesh or “the compulsions of selfishness” (Galatians 5:16–26)? Too often we lose ourselves at the extremes, ending in a legalistic attempt to earn our salvation or a devil-may-care attitude about our sin.</a:t>
            </a:r>
          </a:p>
          <a:p>
            <a:pPr marL="118872" indent="0">
              <a:buNone/>
            </a:pPr>
            <a:endParaRPr lang="en-US" sz="2400" dirty="0"/>
          </a:p>
          <a:p>
            <a:pPr marL="118872" indent="0">
              <a:buNone/>
            </a:pPr>
            <a:r>
              <a:rPr lang="en-US" sz="2400" dirty="0"/>
              <a:t>Use Paul’s words in Galatians as an encouragement to pursue a life of holiness, not in your own strength but in the knowledge of God’s empowering grace in your life.</a:t>
            </a:r>
          </a:p>
        </p:txBody>
      </p:sp>
    </p:spTree>
    <p:extLst>
      <p:ext uri="{BB962C8B-B14F-4D97-AF65-F5344CB8AC3E}">
        <p14:creationId xmlns:p14="http://schemas.microsoft.com/office/powerpoint/2010/main" val="169170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955F-174A-604E-9CE0-2926A7C6B16E}"/>
              </a:ext>
            </a:extLst>
          </p:cNvPr>
          <p:cNvSpPr>
            <a:spLocks noGrp="1"/>
          </p:cNvSpPr>
          <p:nvPr>
            <p:ph type="title"/>
          </p:nvPr>
        </p:nvSpPr>
        <p:spPr/>
        <p:txBody>
          <a:bodyPr>
            <a:normAutofit/>
          </a:bodyPr>
          <a:lstStyle/>
          <a:p>
            <a:r>
              <a:rPr lang="en-US" sz="4000" dirty="0"/>
              <a:t>A major paradigm shift</a:t>
            </a:r>
          </a:p>
        </p:txBody>
      </p:sp>
      <p:sp>
        <p:nvSpPr>
          <p:cNvPr id="3" name="Content Placeholder 2">
            <a:extLst>
              <a:ext uri="{FF2B5EF4-FFF2-40B4-BE49-F238E27FC236}">
                <a16:creationId xmlns:a16="http://schemas.microsoft.com/office/drawing/2014/main" id="{9AC327D4-92C3-BF4C-9795-BF3D34CEFE71}"/>
              </a:ext>
            </a:extLst>
          </p:cNvPr>
          <p:cNvSpPr>
            <a:spLocks noGrp="1"/>
          </p:cNvSpPr>
          <p:nvPr>
            <p:ph idx="1"/>
          </p:nvPr>
        </p:nvSpPr>
        <p:spPr>
          <a:xfrm>
            <a:off x="152400" y="1600200"/>
            <a:ext cx="8763000" cy="4800601"/>
          </a:xfrm>
        </p:spPr>
        <p:txBody>
          <a:bodyPr>
            <a:normAutofit/>
          </a:bodyPr>
          <a:lstStyle/>
          <a:p>
            <a:pPr marL="118872" indent="0">
              <a:buNone/>
            </a:pPr>
            <a:r>
              <a:rPr lang="en-US" sz="2400" dirty="0"/>
              <a:t>“A key to understanding this letter to the Galatians is to remember how the Jews were resentful of the conversion of the Gentiles.  Jews had been the special people in covenant relationship with God from the time of Abraham, 2000 years earlier.  Circumcision was the sign of that covenant (Gen. 17:9-14).  Until Christ, the Jews were to be separate from the Gentiles, not to intermarry nor to go after their idolatrous ways.  The first Christians were all Jews (or proselytes), and not until some seven to nine years after Pentecost was the first Gentile converted.  Even then, it took a vision from God to instruct Peter to go Cornelius  (Acts 10).  Therefore in the early church much contention arose whether or not to accept Gentiles.”  </a:t>
            </a:r>
            <a:br>
              <a:rPr lang="en-US" sz="2400" dirty="0"/>
            </a:br>
            <a:r>
              <a:rPr lang="en-US" sz="2400" dirty="0"/>
              <a:t>	 </a:t>
            </a:r>
            <a:r>
              <a:rPr lang="en-US" sz="1600" dirty="0"/>
              <a:t>--- Harkrider, </a:t>
            </a:r>
            <a:r>
              <a:rPr lang="en-US" sz="1600" b="1" dirty="0"/>
              <a:t>Workbook Commentary Series</a:t>
            </a:r>
            <a:r>
              <a:rPr lang="en-US" sz="1600" dirty="0"/>
              <a:t>, Galatians and James, </a:t>
            </a:r>
            <a:r>
              <a:rPr lang="en-US" sz="1600" i="1" dirty="0"/>
              <a:t>page 1</a:t>
            </a:r>
            <a:r>
              <a:rPr lang="en-US" sz="1600" dirty="0"/>
              <a:t>.  </a:t>
            </a:r>
            <a:endParaRPr lang="en-US" sz="2000" dirty="0"/>
          </a:p>
        </p:txBody>
      </p:sp>
    </p:spTree>
    <p:extLst>
      <p:ext uri="{BB962C8B-B14F-4D97-AF65-F5344CB8AC3E}">
        <p14:creationId xmlns:p14="http://schemas.microsoft.com/office/powerpoint/2010/main" val="425692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9396-DD21-4A40-8C23-EFFF01EFE16A}"/>
              </a:ext>
            </a:extLst>
          </p:cNvPr>
          <p:cNvSpPr>
            <a:spLocks noGrp="1"/>
          </p:cNvSpPr>
          <p:nvPr>
            <p:ph type="title" idx="4294967295"/>
          </p:nvPr>
        </p:nvSpPr>
        <p:spPr>
          <a:xfrm>
            <a:off x="2971800" y="-228600"/>
            <a:ext cx="8229600" cy="1252538"/>
          </a:xfrm>
        </p:spPr>
        <p:txBody>
          <a:bodyPr>
            <a:normAutofit/>
          </a:bodyPr>
          <a:lstStyle/>
          <a:p>
            <a:r>
              <a:rPr lang="en-US" sz="2800" dirty="0">
                <a:solidFill>
                  <a:schemeClr val="tx1"/>
                </a:solidFill>
              </a:rPr>
              <a:t>Brief Outline</a:t>
            </a:r>
          </a:p>
        </p:txBody>
      </p:sp>
      <p:sp>
        <p:nvSpPr>
          <p:cNvPr id="3" name="Content Placeholder 2">
            <a:extLst>
              <a:ext uri="{FF2B5EF4-FFF2-40B4-BE49-F238E27FC236}">
                <a16:creationId xmlns:a16="http://schemas.microsoft.com/office/drawing/2014/main" id="{64E1DD49-D7AD-DA45-9213-23FAB50C6789}"/>
              </a:ext>
            </a:extLst>
          </p:cNvPr>
          <p:cNvSpPr>
            <a:spLocks noGrp="1"/>
          </p:cNvSpPr>
          <p:nvPr>
            <p:ph idx="4294967295"/>
          </p:nvPr>
        </p:nvSpPr>
        <p:spPr>
          <a:xfrm>
            <a:off x="152400" y="762000"/>
            <a:ext cx="8991600" cy="6096000"/>
          </a:xfrm>
        </p:spPr>
        <p:txBody>
          <a:bodyPr>
            <a:normAutofit lnSpcReduction="10000"/>
          </a:bodyPr>
          <a:lstStyle/>
          <a:p>
            <a:pPr marL="690372" indent="-571500">
              <a:buFont typeface="+mj-lt"/>
              <a:buAutoNum type="romanUcPeriod"/>
            </a:pPr>
            <a:r>
              <a:rPr lang="en-US" sz="2000" b="1" dirty="0"/>
              <a:t>GREETING (1:1-5</a:t>
            </a:r>
            <a:r>
              <a:rPr lang="en-US" sz="2000" dirty="0"/>
              <a:t>)</a:t>
            </a:r>
          </a:p>
          <a:p>
            <a:pPr marL="690372" indent="-571500">
              <a:buFont typeface="+mj-lt"/>
              <a:buAutoNum type="romanUcPeriod"/>
            </a:pPr>
            <a:r>
              <a:rPr lang="en-US" sz="2000" b="1" dirty="0"/>
              <a:t>PAUL’S OPPOSITION TO A “DIFFERENT GOSPEL” </a:t>
            </a:r>
            <a:r>
              <a:rPr lang="en-US" sz="2000" dirty="0"/>
              <a:t>(1:6-10)</a:t>
            </a:r>
          </a:p>
          <a:p>
            <a:pPr marL="690372" indent="-571500">
              <a:buFont typeface="+mj-lt"/>
              <a:buAutoNum type="romanUcPeriod"/>
            </a:pPr>
            <a:r>
              <a:rPr lang="en-US" sz="2000" b="1" dirty="0"/>
              <a:t>PAUL’S AUTOBIOGRAPHICAL DEFENSE OF THE GOSPEL </a:t>
            </a:r>
            <a:r>
              <a:rPr lang="en-US" sz="2000" dirty="0"/>
              <a:t>(1:11-2:21)</a:t>
            </a:r>
          </a:p>
          <a:p>
            <a:pPr marL="676656" lvl="2" indent="0">
              <a:buNone/>
            </a:pPr>
            <a:r>
              <a:rPr lang="en-US" sz="2000" dirty="0"/>
              <a:t>A.  Paul’s divine call and early ministry  (1:11-24)</a:t>
            </a:r>
          </a:p>
          <a:p>
            <a:pPr marL="676656" lvl="2" indent="0">
              <a:buNone/>
            </a:pPr>
            <a:r>
              <a:rPr lang="en-US" sz="2000" dirty="0"/>
              <a:t>       1. The gospel received by revelation (1:11-12)</a:t>
            </a:r>
          </a:p>
          <a:p>
            <a:pPr marL="676656" lvl="2" indent="0">
              <a:buNone/>
            </a:pPr>
            <a:r>
              <a:rPr lang="en-US" sz="2000" dirty="0"/>
              <a:t>       2. The gospel’s transforming power - from persecution to preacher (1:13-</a:t>
            </a:r>
            <a:br>
              <a:rPr lang="en-US" sz="2000" dirty="0"/>
            </a:br>
            <a:r>
              <a:rPr lang="en-US" sz="2000" dirty="0"/>
              <a:t>             17)	</a:t>
            </a:r>
            <a:br>
              <a:rPr lang="en-US" sz="2000" dirty="0"/>
            </a:br>
            <a:r>
              <a:rPr lang="en-US" sz="2000" dirty="0"/>
              <a:t>        3.  The gospel that Paul preached not dependent on others (1:18-24)</a:t>
            </a:r>
          </a:p>
          <a:p>
            <a:pPr marL="676656" lvl="2" indent="0">
              <a:buNone/>
            </a:pPr>
            <a:r>
              <a:rPr lang="en-US" sz="2000" dirty="0"/>
              <a:t> B.   Paul’s meeting with the Jerusalem pillars (2:1-10)</a:t>
            </a:r>
          </a:p>
          <a:p>
            <a:pPr marL="676656" lvl="2" indent="0">
              <a:buNone/>
            </a:pPr>
            <a:r>
              <a:rPr lang="en-US" sz="2000" dirty="0"/>
              <a:t> C.   Paul’s confrontation with Peter (2:11-21)</a:t>
            </a:r>
          </a:p>
          <a:p>
            <a:pPr marL="690372" indent="-571500">
              <a:buFont typeface="+mj-lt"/>
              <a:buAutoNum type="romanUcPeriod"/>
            </a:pPr>
            <a:r>
              <a:rPr lang="en-US" sz="2000" b="1" dirty="0"/>
              <a:t>PAUL’S DEFENSE OF THE GOSPEL OF CHRIST</a:t>
            </a:r>
            <a:r>
              <a:rPr lang="en-US" sz="2000" dirty="0"/>
              <a:t> (3:1-5:1)</a:t>
            </a:r>
          </a:p>
          <a:p>
            <a:pPr marL="118872" indent="0">
              <a:buNone/>
            </a:pPr>
            <a:r>
              <a:rPr lang="en-US" sz="2000" dirty="0"/>
              <a:t>            A.  The Holy Spirit received by faith (3:1-5)</a:t>
            </a:r>
          </a:p>
          <a:p>
            <a:pPr marL="118872" indent="0">
              <a:buNone/>
            </a:pPr>
            <a:r>
              <a:rPr lang="en-US" sz="2000" dirty="0"/>
              <a:t>            B.  Abraham’s righteousness received by faith (3:6-9)</a:t>
            </a:r>
          </a:p>
          <a:p>
            <a:pPr marL="118872" indent="0">
              <a:buNone/>
            </a:pPr>
            <a:r>
              <a:rPr lang="en-US" sz="2000" dirty="0"/>
              <a:t>            C.  The curse of the Law upon the Jews (3:10-14)</a:t>
            </a:r>
          </a:p>
          <a:p>
            <a:pPr marL="118872" indent="0">
              <a:buNone/>
            </a:pPr>
            <a:r>
              <a:rPr lang="en-US" sz="2000" dirty="0"/>
              <a:t>            D.  The promise of Abraham made before the law (circumcision) (3:15-18)</a:t>
            </a:r>
          </a:p>
          <a:p>
            <a:pPr marL="118872" indent="0">
              <a:buNone/>
            </a:pPr>
            <a:r>
              <a:rPr lang="en-US" sz="2000" dirty="0"/>
              <a:t>            E.  The inadequacy of the Law (3:19-22)</a:t>
            </a:r>
          </a:p>
          <a:p>
            <a:pPr marL="118872" indent="0">
              <a:buNone/>
            </a:pPr>
            <a:r>
              <a:rPr lang="en-US" sz="2000" dirty="0"/>
              <a:t>            F.   The temporary nature of the Law (3:23-4:7)</a:t>
            </a:r>
          </a:p>
          <a:p>
            <a:pPr marL="118872" indent="0">
              <a:buNone/>
            </a:pPr>
            <a:r>
              <a:rPr lang="en-US" sz="2000" dirty="0"/>
              <a:t>            G.  Paul’s personal plea (4:8-20)</a:t>
            </a:r>
          </a:p>
          <a:p>
            <a:pPr marL="118872" indent="0">
              <a:buNone/>
            </a:pPr>
            <a:r>
              <a:rPr lang="en-US" sz="2000" dirty="0"/>
              <a:t>            H.  The allegory of Hagar and Sarah  (4:21-5:1)</a:t>
            </a:r>
            <a:br>
              <a:rPr lang="en-US" sz="2000" dirty="0"/>
            </a:br>
            <a:r>
              <a:rPr lang="en-US" sz="2000" dirty="0"/>
              <a:t>  </a:t>
            </a:r>
          </a:p>
          <a:p>
            <a:pPr marL="676656" lvl="2" indent="0">
              <a:buNone/>
            </a:pPr>
            <a:endParaRPr lang="en-US" sz="2000" dirty="0"/>
          </a:p>
        </p:txBody>
      </p:sp>
    </p:spTree>
    <p:extLst>
      <p:ext uri="{BB962C8B-B14F-4D97-AF65-F5344CB8AC3E}">
        <p14:creationId xmlns:p14="http://schemas.microsoft.com/office/powerpoint/2010/main" val="136203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9396-DD21-4A40-8C23-EFFF01EFE16A}"/>
              </a:ext>
            </a:extLst>
          </p:cNvPr>
          <p:cNvSpPr>
            <a:spLocks noGrp="1"/>
          </p:cNvSpPr>
          <p:nvPr>
            <p:ph type="title" idx="4294967295"/>
          </p:nvPr>
        </p:nvSpPr>
        <p:spPr>
          <a:xfrm>
            <a:off x="2971800" y="-228600"/>
            <a:ext cx="8229600" cy="1252538"/>
          </a:xfrm>
        </p:spPr>
        <p:txBody>
          <a:bodyPr>
            <a:normAutofit/>
          </a:bodyPr>
          <a:lstStyle/>
          <a:p>
            <a:r>
              <a:rPr lang="en-US" sz="2800" dirty="0">
                <a:solidFill>
                  <a:schemeClr val="tx1"/>
                </a:solidFill>
              </a:rPr>
              <a:t>Brief Outline</a:t>
            </a:r>
          </a:p>
        </p:txBody>
      </p:sp>
      <p:sp>
        <p:nvSpPr>
          <p:cNvPr id="3" name="Content Placeholder 2">
            <a:extLst>
              <a:ext uri="{FF2B5EF4-FFF2-40B4-BE49-F238E27FC236}">
                <a16:creationId xmlns:a16="http://schemas.microsoft.com/office/drawing/2014/main" id="{64E1DD49-D7AD-DA45-9213-23FAB50C6789}"/>
              </a:ext>
            </a:extLst>
          </p:cNvPr>
          <p:cNvSpPr>
            <a:spLocks noGrp="1"/>
          </p:cNvSpPr>
          <p:nvPr>
            <p:ph idx="4294967295"/>
          </p:nvPr>
        </p:nvSpPr>
        <p:spPr>
          <a:xfrm>
            <a:off x="152400" y="762000"/>
            <a:ext cx="8991600" cy="6096000"/>
          </a:xfrm>
        </p:spPr>
        <p:txBody>
          <a:bodyPr>
            <a:normAutofit/>
          </a:bodyPr>
          <a:lstStyle/>
          <a:p>
            <a:pPr marL="690372" indent="-571500">
              <a:buFont typeface="+mj-lt"/>
              <a:buAutoNum type="romanUcPeriod" startAt="5"/>
            </a:pPr>
            <a:r>
              <a:rPr lang="en-US" sz="2000" b="1" dirty="0"/>
              <a:t>THE CHRISTIAN WALK</a:t>
            </a:r>
            <a:r>
              <a:rPr lang="en-US" sz="2000" dirty="0"/>
              <a:t> (5:2-6:10)</a:t>
            </a:r>
          </a:p>
          <a:p>
            <a:pPr marL="118872" indent="0">
              <a:buNone/>
            </a:pPr>
            <a:r>
              <a:rPr lang="en-US" sz="2000" dirty="0"/>
              <a:t>            A.  Freedom in Christ (5:2-15)</a:t>
            </a:r>
          </a:p>
          <a:p>
            <a:pPr marL="118872" indent="0">
              <a:buNone/>
            </a:pPr>
            <a:r>
              <a:rPr lang="en-US" sz="2000" dirty="0"/>
              <a:t>	   1.  The Law versus Christ (5:2-6)</a:t>
            </a:r>
          </a:p>
          <a:p>
            <a:pPr marL="118872" indent="0">
              <a:buNone/>
            </a:pPr>
            <a:r>
              <a:rPr lang="en-US" sz="2000" dirty="0"/>
              <a:t>                   2.  The Galatians error (5:7-9)</a:t>
            </a:r>
          </a:p>
          <a:p>
            <a:pPr marL="118872" indent="0">
              <a:buNone/>
            </a:pPr>
            <a:r>
              <a:rPr lang="en-US" sz="2000" dirty="0"/>
              <a:t>                   3.  The Apostle’s response (5:10-12)</a:t>
            </a:r>
          </a:p>
          <a:p>
            <a:pPr marL="118872" indent="0">
              <a:buNone/>
            </a:pPr>
            <a:r>
              <a:rPr lang="en-US" sz="2000" dirty="0"/>
              <a:t>                   4.  “Called to freedom” (5:13-15)</a:t>
            </a:r>
          </a:p>
          <a:p>
            <a:pPr marL="118872" indent="0">
              <a:buNone/>
            </a:pPr>
            <a:r>
              <a:rPr lang="en-US" sz="2000" dirty="0"/>
              <a:t>             B.  Walking by the Spirit (5:16-26)</a:t>
            </a:r>
          </a:p>
          <a:p>
            <a:pPr marL="118872" indent="0">
              <a:buNone/>
            </a:pPr>
            <a:r>
              <a:rPr lang="en-US" sz="2000" dirty="0"/>
              <a:t>                   1.  The Spirit versus the flesh (5:24-25)</a:t>
            </a:r>
            <a:br>
              <a:rPr lang="en-US" sz="2000" dirty="0"/>
            </a:br>
            <a:r>
              <a:rPr lang="en-US" sz="2000" dirty="0"/>
              <a:t>                   2.  The “deeds of the flesh” (5:19-21)</a:t>
            </a:r>
          </a:p>
          <a:p>
            <a:pPr marL="118872" indent="0">
              <a:buNone/>
            </a:pPr>
            <a:r>
              <a:rPr lang="en-US" sz="2000" dirty="0"/>
              <a:t>                   3.  “The fruit of the Spirit” (5:22-23)</a:t>
            </a:r>
            <a:br>
              <a:rPr lang="en-US" sz="2000" dirty="0"/>
            </a:br>
            <a:r>
              <a:rPr lang="en-US" sz="2000" dirty="0"/>
              <a:t>                   4.  The Spirit’s victory over the flesh (5:24-25)</a:t>
            </a:r>
            <a:br>
              <a:rPr lang="en-US" sz="2000" dirty="0"/>
            </a:br>
            <a:r>
              <a:rPr lang="en-US" sz="2000" dirty="0"/>
              <a:t>                   5.  The Apostle’s admonition to the church (5:26)</a:t>
            </a:r>
            <a:br>
              <a:rPr lang="en-US" sz="2000" dirty="0"/>
            </a:br>
            <a:r>
              <a:rPr lang="en-US" sz="2000" dirty="0"/>
              <a:t>               C.  Bearing one another’s burdens (6:1-10)</a:t>
            </a:r>
          </a:p>
          <a:p>
            <a:pPr marL="633222" indent="-514350">
              <a:buFont typeface="+mj-lt"/>
              <a:buAutoNum type="romanUcPeriod" startAt="6"/>
            </a:pPr>
            <a:r>
              <a:rPr lang="en-US" sz="2000" dirty="0"/>
              <a:t>   </a:t>
            </a:r>
            <a:r>
              <a:rPr lang="en-US" sz="2000" b="1" dirty="0"/>
              <a:t>CONCLUDING REMARKS </a:t>
            </a:r>
            <a:r>
              <a:rPr lang="en-US" sz="2000" dirty="0"/>
              <a:t>(6:11-18)</a:t>
            </a:r>
            <a:br>
              <a:rPr lang="en-US" sz="2000" dirty="0"/>
            </a:br>
            <a:r>
              <a:rPr lang="en-US" sz="2000" dirty="0"/>
              <a:t>  </a:t>
            </a:r>
          </a:p>
          <a:p>
            <a:pPr marL="676656" lvl="2" indent="0">
              <a:buNone/>
            </a:pPr>
            <a:endParaRPr lang="en-US" sz="2000" dirty="0"/>
          </a:p>
        </p:txBody>
      </p:sp>
      <p:sp>
        <p:nvSpPr>
          <p:cNvPr id="4" name="TextBox 3">
            <a:extLst>
              <a:ext uri="{FF2B5EF4-FFF2-40B4-BE49-F238E27FC236}">
                <a16:creationId xmlns:a16="http://schemas.microsoft.com/office/drawing/2014/main" id="{44F2B17F-192F-A944-9FF7-4E736806D6E2}"/>
              </a:ext>
            </a:extLst>
          </p:cNvPr>
          <p:cNvSpPr txBox="1"/>
          <p:nvPr/>
        </p:nvSpPr>
        <p:spPr>
          <a:xfrm>
            <a:off x="2528720" y="5842113"/>
            <a:ext cx="6423375" cy="338554"/>
          </a:xfrm>
          <a:prstGeom prst="rect">
            <a:avLst/>
          </a:prstGeom>
          <a:noFill/>
        </p:spPr>
        <p:txBody>
          <a:bodyPr wrap="square" rtlCol="0">
            <a:spAutoFit/>
          </a:bodyPr>
          <a:lstStyle/>
          <a:p>
            <a:r>
              <a:rPr lang="en-US" sz="1600" b="1" dirty="0"/>
              <a:t>- - - </a:t>
            </a:r>
            <a:r>
              <a:rPr lang="en-US" sz="1600" dirty="0"/>
              <a:t>Duane Warden, Truth for Today Commentary, Galatians</a:t>
            </a:r>
          </a:p>
        </p:txBody>
      </p:sp>
    </p:spTree>
    <p:extLst>
      <p:ext uri="{BB962C8B-B14F-4D97-AF65-F5344CB8AC3E}">
        <p14:creationId xmlns:p14="http://schemas.microsoft.com/office/powerpoint/2010/main" val="46411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B983E-FA47-3A4D-B2FC-B07EE7A7591D}"/>
              </a:ext>
            </a:extLst>
          </p:cNvPr>
          <p:cNvSpPr>
            <a:spLocks noGrp="1"/>
          </p:cNvSpPr>
          <p:nvPr>
            <p:ph type="title"/>
          </p:nvPr>
        </p:nvSpPr>
        <p:spPr/>
        <p:txBody>
          <a:bodyPr>
            <a:normAutofit/>
          </a:bodyPr>
          <a:lstStyle/>
          <a:p>
            <a:r>
              <a:rPr lang="en-US" sz="3200" dirty="0"/>
              <a:t>Chapter 1:  Paul’s introduction</a:t>
            </a:r>
          </a:p>
        </p:txBody>
      </p:sp>
      <p:sp>
        <p:nvSpPr>
          <p:cNvPr id="5" name="Content Placeholder 4">
            <a:extLst>
              <a:ext uri="{FF2B5EF4-FFF2-40B4-BE49-F238E27FC236}">
                <a16:creationId xmlns:a16="http://schemas.microsoft.com/office/drawing/2014/main" id="{25C0F1E6-0B9E-4048-8885-B8FA3841C5BB}"/>
              </a:ext>
            </a:extLst>
          </p:cNvPr>
          <p:cNvSpPr>
            <a:spLocks noGrp="1"/>
          </p:cNvSpPr>
          <p:nvPr>
            <p:ph idx="1"/>
          </p:nvPr>
        </p:nvSpPr>
        <p:spPr>
          <a:xfrm>
            <a:off x="170745" y="3908665"/>
            <a:ext cx="8791222" cy="2356668"/>
          </a:xfrm>
        </p:spPr>
        <p:txBody>
          <a:bodyPr>
            <a:normAutofit/>
          </a:bodyPr>
          <a:lstStyle/>
          <a:p>
            <a:pPr marL="118872" indent="0">
              <a:buNone/>
            </a:pPr>
            <a:r>
              <a:rPr lang="en-US" sz="1800" b="1" u="sng" dirty="0">
                <a:latin typeface="Arial" panose="020B0604020202020204" pitchFamily="34" charset="0"/>
                <a:cs typeface="Arial" panose="020B0604020202020204" pitchFamily="34" charset="0"/>
              </a:rPr>
              <a:t>Gal 1:6-10</a:t>
            </a:r>
            <a:r>
              <a:rPr lang="en-US" sz="1800" b="1" dirty="0">
                <a:latin typeface="Arial" panose="020B0604020202020204" pitchFamily="34" charset="0"/>
                <a:cs typeface="Arial" panose="020B0604020202020204" pitchFamily="34" charset="0"/>
              </a:rPr>
              <a:t>   He omitted his usual compliments and prayers for them and immediately registered a strong rebuke to those who would proclaim a different gospel from the one he had preached.  He boldly asserts that his responsibility is to please God, not men. </a:t>
            </a:r>
          </a:p>
          <a:p>
            <a:pPr marL="118872" indent="0">
              <a:buNone/>
            </a:pPr>
            <a:endParaRPr lang="en-US" sz="1800" b="1" dirty="0">
              <a:latin typeface="Arial" panose="020B0604020202020204" pitchFamily="34" charset="0"/>
              <a:cs typeface="Arial" panose="020B0604020202020204" pitchFamily="34" charset="0"/>
            </a:endParaRPr>
          </a:p>
          <a:p>
            <a:pPr marL="118872" indent="0">
              <a:buNone/>
            </a:pPr>
            <a:endParaRPr lang="en-US" sz="1800" b="1" dirty="0">
              <a:latin typeface="Arial" panose="020B0604020202020204" pitchFamily="34" charset="0"/>
              <a:cs typeface="Arial" panose="020B0604020202020204" pitchFamily="34" charset="0"/>
            </a:endParaRPr>
          </a:p>
          <a:p>
            <a:pPr marL="118872" indent="0">
              <a:buNone/>
            </a:pPr>
            <a:r>
              <a:rPr lang="en-US" sz="1800" b="1" u="sng" dirty="0">
                <a:latin typeface="Arial" panose="020B0604020202020204" pitchFamily="34" charset="0"/>
                <a:cs typeface="Arial" panose="020B0604020202020204" pitchFamily="34" charset="0"/>
              </a:rPr>
              <a:t>Gal 1:11-24</a:t>
            </a:r>
            <a:r>
              <a:rPr lang="en-US" sz="1800" b="1" dirty="0">
                <a:latin typeface="Arial" panose="020B0604020202020204" pitchFamily="34" charset="0"/>
                <a:cs typeface="Arial" panose="020B0604020202020204" pitchFamily="34" charset="0"/>
              </a:rPr>
              <a:t>   He then begins an extensive defense of his apostleship and of the true gospel directly revealed to him by Christ.</a:t>
            </a:r>
          </a:p>
        </p:txBody>
      </p:sp>
      <p:sp>
        <p:nvSpPr>
          <p:cNvPr id="2" name="TextBox 1"/>
          <p:cNvSpPr txBox="1"/>
          <p:nvPr/>
        </p:nvSpPr>
        <p:spPr>
          <a:xfrm>
            <a:off x="270934" y="1444977"/>
            <a:ext cx="8590844" cy="1754326"/>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Gal 1:1-5</a:t>
            </a:r>
            <a:r>
              <a:rPr lang="en-US" b="1" dirty="0">
                <a:latin typeface="Arial" panose="020B0604020202020204" pitchFamily="34" charset="0"/>
                <a:cs typeface="Arial" panose="020B0604020202020204" pitchFamily="34" charset="0"/>
              </a:rPr>
              <a:t>   Paul opened his letter with a brief greeting to the churches of Galatia. The value of introductions in Paul’s epistles should not be skimmed over.  The opening remarks to the Galatian churches touches on the main theme that he intended to address in the rest of the book.  Paul sets forth his apostolic authority, the grace and peace of God, and the sacrifice and resurrection of Jesus Christ.  </a:t>
            </a:r>
          </a:p>
        </p:txBody>
      </p:sp>
      <p:sp>
        <p:nvSpPr>
          <p:cNvPr id="6" name="TextBox 5"/>
          <p:cNvSpPr txBox="1"/>
          <p:nvPr/>
        </p:nvSpPr>
        <p:spPr>
          <a:xfrm>
            <a:off x="1027293" y="3104460"/>
            <a:ext cx="7947377"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1:3-4  </a:t>
            </a:r>
            <a:r>
              <a:rPr lang="en-US" b="1" baseline="30000" dirty="0">
                <a:latin typeface="Arial" panose="020B0604020202020204" pitchFamily="34" charset="0"/>
                <a:cs typeface="Arial" panose="020B0604020202020204" pitchFamily="34" charset="0"/>
              </a:rPr>
              <a:t>3</a:t>
            </a:r>
            <a:r>
              <a:rPr lang="en-US" b="1" i="1" dirty="0">
                <a:solidFill>
                  <a:srgbClr val="002060"/>
                </a:solidFill>
                <a:latin typeface="Arial" panose="020B0604020202020204" pitchFamily="34" charset="0"/>
                <a:cs typeface="Arial" panose="020B0604020202020204" pitchFamily="34" charset="0"/>
              </a:rPr>
              <a:t>Grace to you and peace from God the Father and our Lord Jesus Christ, </a:t>
            </a:r>
            <a:r>
              <a:rPr lang="en-US" b="1" baseline="30000" dirty="0">
                <a:latin typeface="Arial" panose="020B0604020202020204" pitchFamily="34" charset="0"/>
                <a:cs typeface="Arial" panose="020B0604020202020204" pitchFamily="34" charset="0"/>
              </a:rPr>
              <a:t>4</a:t>
            </a:r>
            <a:r>
              <a:rPr lang="en-US" b="1" i="1" dirty="0">
                <a:solidFill>
                  <a:srgbClr val="002060"/>
                </a:solidFill>
                <a:latin typeface="Arial" panose="020B0604020202020204" pitchFamily="34" charset="0"/>
                <a:cs typeface="Arial" panose="020B0604020202020204" pitchFamily="34" charset="0"/>
              </a:rPr>
              <a:t>who gave Himself for our sins, that He might deliver us from this present evil age, according to the will of our God and Father, </a:t>
            </a:r>
          </a:p>
        </p:txBody>
      </p:sp>
      <p:sp>
        <p:nvSpPr>
          <p:cNvPr id="7" name="TextBox 6"/>
          <p:cNvSpPr txBox="1"/>
          <p:nvPr/>
        </p:nvSpPr>
        <p:spPr>
          <a:xfrm>
            <a:off x="1027293" y="5046200"/>
            <a:ext cx="7947377"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1:9  . . . </a:t>
            </a:r>
            <a:r>
              <a:rPr lang="en-US" b="1" i="1" dirty="0">
                <a:solidFill>
                  <a:srgbClr val="002060"/>
                </a:solidFill>
                <a:latin typeface="Arial" panose="020B0604020202020204" pitchFamily="34" charset="0"/>
                <a:cs typeface="Arial" panose="020B0604020202020204" pitchFamily="34" charset="0"/>
              </a:rPr>
              <a:t>if anyone preaches any other gospel to you than what you have received, let him be accursed.</a:t>
            </a:r>
          </a:p>
        </p:txBody>
      </p:sp>
      <p:sp>
        <p:nvSpPr>
          <p:cNvPr id="8" name="TextBox 7"/>
          <p:cNvSpPr txBox="1"/>
          <p:nvPr/>
        </p:nvSpPr>
        <p:spPr>
          <a:xfrm>
            <a:off x="1027290" y="6197643"/>
            <a:ext cx="7947377"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1:12  </a:t>
            </a:r>
            <a:r>
              <a:rPr lang="en-US" b="1" i="1" dirty="0">
                <a:solidFill>
                  <a:srgbClr val="002060"/>
                </a:solidFill>
                <a:latin typeface="Arial" panose="020B0604020202020204" pitchFamily="34" charset="0"/>
                <a:cs typeface="Arial" panose="020B0604020202020204" pitchFamily="34" charset="0"/>
              </a:rPr>
              <a:t>For I neither received it from man, nor was I taught it, but it came through the revelation of Jesus Christ.</a:t>
            </a:r>
          </a:p>
        </p:txBody>
      </p:sp>
    </p:spTree>
    <p:extLst>
      <p:ext uri="{BB962C8B-B14F-4D97-AF65-F5344CB8AC3E}">
        <p14:creationId xmlns:p14="http://schemas.microsoft.com/office/powerpoint/2010/main" val="585347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B983E-FA47-3A4D-B2FC-B07EE7A7591D}"/>
              </a:ext>
            </a:extLst>
          </p:cNvPr>
          <p:cNvSpPr>
            <a:spLocks noGrp="1"/>
          </p:cNvSpPr>
          <p:nvPr>
            <p:ph type="title"/>
          </p:nvPr>
        </p:nvSpPr>
        <p:spPr/>
        <p:txBody>
          <a:bodyPr>
            <a:normAutofit/>
          </a:bodyPr>
          <a:lstStyle/>
          <a:p>
            <a:r>
              <a:rPr lang="en-US" sz="3200" dirty="0"/>
              <a:t>Chapter 2-3:  Justification by Faith, not Law</a:t>
            </a:r>
          </a:p>
        </p:txBody>
      </p:sp>
      <p:sp>
        <p:nvSpPr>
          <p:cNvPr id="2" name="TextBox 1"/>
          <p:cNvSpPr txBox="1"/>
          <p:nvPr/>
        </p:nvSpPr>
        <p:spPr>
          <a:xfrm>
            <a:off x="270934" y="1478843"/>
            <a:ext cx="8568266"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Although the Galatians had been “called by the grace of Christ” (1:6), some had deserted Christ for a “different” gospel (which is not a gospel at all as it was from men, not God).  This “new” gospel came from Judaizing teachers who insisted gentile Christians needed to follow the Law of Moses.  Paul would make it clear to them that such actions would mean nothing less than  exchanging their salvation in Christ for a legal system by which no person could be saved.   </a:t>
            </a:r>
          </a:p>
          <a:p>
            <a:endParaRPr lang="en-US" dirty="0"/>
          </a:p>
        </p:txBody>
      </p:sp>
      <p:sp>
        <p:nvSpPr>
          <p:cNvPr id="6" name="TextBox 5"/>
          <p:cNvSpPr txBox="1"/>
          <p:nvPr/>
        </p:nvSpPr>
        <p:spPr>
          <a:xfrm>
            <a:off x="801513" y="5536271"/>
            <a:ext cx="8048977"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2:19-20  </a:t>
            </a:r>
            <a:r>
              <a:rPr lang="en-US" b="1" i="1" dirty="0">
                <a:solidFill>
                  <a:srgbClr val="002060"/>
                </a:solidFill>
                <a:latin typeface="Arial" panose="020B0604020202020204" pitchFamily="34" charset="0"/>
                <a:cs typeface="Arial" panose="020B0604020202020204" pitchFamily="34" charset="0"/>
              </a:rPr>
              <a:t>For I through the law died to the law that I might live to God.  I have been crucified with Christ; it is no longer I who live, but Christ lives in me; and the life which I now live in the flesh I live by faith in the Son of God, who loved me and gave Himself for me.</a:t>
            </a:r>
          </a:p>
        </p:txBody>
      </p:sp>
      <p:sp>
        <p:nvSpPr>
          <p:cNvPr id="7" name="TextBox 6"/>
          <p:cNvSpPr txBox="1"/>
          <p:nvPr/>
        </p:nvSpPr>
        <p:spPr>
          <a:xfrm>
            <a:off x="795869" y="3469562"/>
            <a:ext cx="8099775"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3:10-12 </a:t>
            </a:r>
            <a:r>
              <a:rPr lang="en-US" b="1" i="1" baseline="30000" dirty="0">
                <a:solidFill>
                  <a:srgbClr val="002060"/>
                </a:solidFill>
                <a:latin typeface="Arial" panose="020B0604020202020204" pitchFamily="34" charset="0"/>
                <a:cs typeface="Arial" panose="020B0604020202020204" pitchFamily="34" charset="0"/>
              </a:rPr>
              <a:t>10</a:t>
            </a:r>
            <a:r>
              <a:rPr lang="en-US" b="1" i="1" dirty="0">
                <a:solidFill>
                  <a:srgbClr val="002060"/>
                </a:solidFill>
                <a:latin typeface="Arial" panose="020B0604020202020204" pitchFamily="34" charset="0"/>
                <a:cs typeface="Arial" panose="020B0604020202020204" pitchFamily="34" charset="0"/>
              </a:rPr>
              <a:t>For as many as are of the works of the law are under the curse; for it is written, "Cursed is everyone who does not continue in all things which are written in the book of the law, to do them. </a:t>
            </a:r>
            <a:r>
              <a:rPr lang="en-US" b="1" i="1" baseline="30000" dirty="0">
                <a:solidFill>
                  <a:srgbClr val="002060"/>
                </a:solidFill>
                <a:latin typeface="Arial" panose="020B0604020202020204" pitchFamily="34" charset="0"/>
                <a:cs typeface="Arial" panose="020B0604020202020204" pitchFamily="34" charset="0"/>
              </a:rPr>
              <a:t>11</a:t>
            </a:r>
            <a:r>
              <a:rPr lang="en-US" b="1" i="1" dirty="0">
                <a:solidFill>
                  <a:srgbClr val="002060"/>
                </a:solidFill>
                <a:latin typeface="Arial" panose="020B0604020202020204" pitchFamily="34" charset="0"/>
                <a:cs typeface="Arial" panose="020B0604020202020204" pitchFamily="34" charset="0"/>
              </a:rPr>
              <a:t>But that no one is justified by the law in the sight of God is evident, for "the just shall live by faith.“ </a:t>
            </a:r>
            <a:r>
              <a:rPr lang="en-US" b="1" i="1" baseline="30000" dirty="0">
                <a:solidFill>
                  <a:srgbClr val="002060"/>
                </a:solidFill>
                <a:latin typeface="Arial" panose="020B0604020202020204" pitchFamily="34" charset="0"/>
                <a:cs typeface="Arial" panose="020B0604020202020204" pitchFamily="34" charset="0"/>
              </a:rPr>
              <a:t>12</a:t>
            </a:r>
            <a:r>
              <a:rPr lang="en-US" b="1" i="1" dirty="0">
                <a:solidFill>
                  <a:srgbClr val="002060"/>
                </a:solidFill>
                <a:latin typeface="Arial" panose="020B0604020202020204" pitchFamily="34" charset="0"/>
                <a:cs typeface="Arial" panose="020B0604020202020204" pitchFamily="34" charset="0"/>
              </a:rPr>
              <a:t>Yet the law is not of faith, but "the man who does them shall live by them.”</a:t>
            </a:r>
          </a:p>
        </p:txBody>
      </p:sp>
      <p:sp>
        <p:nvSpPr>
          <p:cNvPr id="3" name="TextBox 2"/>
          <p:cNvSpPr txBox="1"/>
          <p:nvPr/>
        </p:nvSpPr>
        <p:spPr>
          <a:xfrm>
            <a:off x="293511" y="5192886"/>
            <a:ext cx="5686172"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Through Christ, we die to the law and live by faith.</a:t>
            </a:r>
          </a:p>
        </p:txBody>
      </p:sp>
    </p:spTree>
    <p:extLst>
      <p:ext uri="{BB962C8B-B14F-4D97-AF65-F5344CB8AC3E}">
        <p14:creationId xmlns:p14="http://schemas.microsoft.com/office/powerpoint/2010/main" val="279462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B983E-FA47-3A4D-B2FC-B07EE7A7591D}"/>
              </a:ext>
            </a:extLst>
          </p:cNvPr>
          <p:cNvSpPr>
            <a:spLocks noGrp="1"/>
          </p:cNvSpPr>
          <p:nvPr>
            <p:ph type="title"/>
          </p:nvPr>
        </p:nvSpPr>
        <p:spPr/>
        <p:txBody>
          <a:bodyPr>
            <a:normAutofit/>
          </a:bodyPr>
          <a:lstStyle/>
          <a:p>
            <a:r>
              <a:rPr lang="en-US" sz="3200" dirty="0"/>
              <a:t>Chapter 3-4:  Purpose of the Law</a:t>
            </a:r>
          </a:p>
        </p:txBody>
      </p:sp>
      <p:sp>
        <p:nvSpPr>
          <p:cNvPr id="2" name="TextBox 1"/>
          <p:cNvSpPr txBox="1"/>
          <p:nvPr/>
        </p:nvSpPr>
        <p:spPr>
          <a:xfrm>
            <a:off x="259645" y="1523999"/>
            <a:ext cx="856826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purpose of the Law:  To instruct us and bring us to Christ.   </a:t>
            </a:r>
          </a:p>
        </p:txBody>
      </p:sp>
      <p:sp>
        <p:nvSpPr>
          <p:cNvPr id="6" name="TextBox 5"/>
          <p:cNvSpPr txBox="1"/>
          <p:nvPr/>
        </p:nvSpPr>
        <p:spPr>
          <a:xfrm>
            <a:off x="790223" y="4075960"/>
            <a:ext cx="8048977"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4:4-7  </a:t>
            </a:r>
            <a:r>
              <a:rPr lang="en-US" b="1" i="1" baseline="30000" dirty="0">
                <a:solidFill>
                  <a:srgbClr val="002060"/>
                </a:solidFill>
                <a:latin typeface="Arial" panose="020B0604020202020204" pitchFamily="34" charset="0"/>
                <a:cs typeface="Arial" panose="020B0604020202020204" pitchFamily="34" charset="0"/>
              </a:rPr>
              <a:t>4</a:t>
            </a:r>
            <a:r>
              <a:rPr lang="en-US" b="1" i="1" dirty="0">
                <a:solidFill>
                  <a:srgbClr val="002060"/>
                </a:solidFill>
                <a:latin typeface="Arial" panose="020B0604020202020204" pitchFamily="34" charset="0"/>
                <a:cs typeface="Arial" panose="020B0604020202020204" pitchFamily="34" charset="0"/>
              </a:rPr>
              <a:t>But when the fullness of the time had come, God sent forth His Son, born of a woman, born under the law, </a:t>
            </a:r>
            <a:r>
              <a:rPr lang="en-US" b="1" i="1" baseline="30000" dirty="0">
                <a:solidFill>
                  <a:srgbClr val="002060"/>
                </a:solidFill>
                <a:latin typeface="Arial" panose="020B0604020202020204" pitchFamily="34" charset="0"/>
                <a:cs typeface="Arial" panose="020B0604020202020204" pitchFamily="34" charset="0"/>
              </a:rPr>
              <a:t>5</a:t>
            </a:r>
            <a:r>
              <a:rPr lang="en-US" b="1" i="1" dirty="0">
                <a:solidFill>
                  <a:srgbClr val="002060"/>
                </a:solidFill>
                <a:latin typeface="Arial" panose="020B0604020202020204" pitchFamily="34" charset="0"/>
                <a:cs typeface="Arial" panose="020B0604020202020204" pitchFamily="34" charset="0"/>
              </a:rPr>
              <a:t>to redeem those who were under the law, that we might receive the adoption as sons.  </a:t>
            </a:r>
            <a:r>
              <a:rPr lang="en-US" b="1" i="1" baseline="30000" dirty="0">
                <a:solidFill>
                  <a:srgbClr val="002060"/>
                </a:solidFill>
                <a:latin typeface="Arial" panose="020B0604020202020204" pitchFamily="34" charset="0"/>
                <a:cs typeface="Arial" panose="020B0604020202020204" pitchFamily="34" charset="0"/>
              </a:rPr>
              <a:t>6</a:t>
            </a:r>
            <a:r>
              <a:rPr lang="en-US" b="1" i="1" dirty="0">
                <a:solidFill>
                  <a:srgbClr val="002060"/>
                </a:solidFill>
                <a:latin typeface="Arial" panose="020B0604020202020204" pitchFamily="34" charset="0"/>
                <a:cs typeface="Arial" panose="020B0604020202020204" pitchFamily="34" charset="0"/>
              </a:rPr>
              <a:t>And because you are sons, God has sent forth the Spirit of His Son into your hearts, crying out, "Abba, Father!“  </a:t>
            </a:r>
            <a:r>
              <a:rPr lang="en-US" b="1" i="1" baseline="30000" dirty="0">
                <a:solidFill>
                  <a:srgbClr val="002060"/>
                </a:solidFill>
                <a:latin typeface="Arial" panose="020B0604020202020204" pitchFamily="34" charset="0"/>
                <a:cs typeface="Arial" panose="020B0604020202020204" pitchFamily="34" charset="0"/>
              </a:rPr>
              <a:t>7</a:t>
            </a:r>
            <a:r>
              <a:rPr lang="en-US" b="1" i="1" dirty="0">
                <a:solidFill>
                  <a:srgbClr val="002060"/>
                </a:solidFill>
                <a:latin typeface="Arial" panose="020B0604020202020204" pitchFamily="34" charset="0"/>
                <a:cs typeface="Arial" panose="020B0604020202020204" pitchFamily="34" charset="0"/>
              </a:rPr>
              <a:t>Therefore you are no longer a slave but a son, and if a son, then an heir of God through Christ.</a:t>
            </a:r>
          </a:p>
        </p:txBody>
      </p:sp>
      <p:sp>
        <p:nvSpPr>
          <p:cNvPr id="7" name="TextBox 6"/>
          <p:cNvSpPr txBox="1"/>
          <p:nvPr/>
        </p:nvSpPr>
        <p:spPr>
          <a:xfrm>
            <a:off x="795869" y="1897204"/>
            <a:ext cx="8099775"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3:23-26  </a:t>
            </a:r>
            <a:r>
              <a:rPr lang="en-US" b="1" i="1" baseline="30000" dirty="0">
                <a:solidFill>
                  <a:srgbClr val="002060"/>
                </a:solidFill>
                <a:latin typeface="Arial" panose="020B0604020202020204" pitchFamily="34" charset="0"/>
                <a:cs typeface="Arial" panose="020B0604020202020204" pitchFamily="34" charset="0"/>
              </a:rPr>
              <a:t>23</a:t>
            </a:r>
            <a:r>
              <a:rPr lang="en-US" b="1" i="1" dirty="0">
                <a:solidFill>
                  <a:srgbClr val="002060"/>
                </a:solidFill>
                <a:latin typeface="Arial" panose="020B0604020202020204" pitchFamily="34" charset="0"/>
                <a:cs typeface="Arial" panose="020B0604020202020204" pitchFamily="34" charset="0"/>
              </a:rPr>
              <a:t>But before faith came, we were kept under guard by the law, kept for the faith which would afterward be revealed. </a:t>
            </a:r>
            <a:r>
              <a:rPr lang="en-US" b="1" i="1" baseline="30000" dirty="0">
                <a:solidFill>
                  <a:srgbClr val="002060"/>
                </a:solidFill>
                <a:latin typeface="Arial" panose="020B0604020202020204" pitchFamily="34" charset="0"/>
                <a:cs typeface="Arial" panose="020B0604020202020204" pitchFamily="34" charset="0"/>
              </a:rPr>
              <a:t>24</a:t>
            </a:r>
            <a:r>
              <a:rPr lang="en-US" b="1" i="1" dirty="0">
                <a:solidFill>
                  <a:srgbClr val="002060"/>
                </a:solidFill>
                <a:latin typeface="Arial" panose="020B0604020202020204" pitchFamily="34" charset="0"/>
                <a:cs typeface="Arial" panose="020B0604020202020204" pitchFamily="34" charset="0"/>
              </a:rPr>
              <a:t>Therefore the law was our tutor to bring us to Christ, that we might be justified by faith. </a:t>
            </a:r>
            <a:r>
              <a:rPr lang="en-US" b="1" i="1" baseline="30000" dirty="0">
                <a:solidFill>
                  <a:srgbClr val="002060"/>
                </a:solidFill>
                <a:latin typeface="Arial" panose="020B0604020202020204" pitchFamily="34" charset="0"/>
                <a:cs typeface="Arial" panose="020B0604020202020204" pitchFamily="34" charset="0"/>
              </a:rPr>
              <a:t>25</a:t>
            </a:r>
            <a:r>
              <a:rPr lang="en-US" b="1" i="1" dirty="0">
                <a:solidFill>
                  <a:srgbClr val="002060"/>
                </a:solidFill>
                <a:latin typeface="Arial" panose="020B0604020202020204" pitchFamily="34" charset="0"/>
                <a:cs typeface="Arial" panose="020B0604020202020204" pitchFamily="34" charset="0"/>
              </a:rPr>
              <a:t>But after faith has come, we are no longer under a tutor.  </a:t>
            </a:r>
            <a:r>
              <a:rPr lang="en-US" b="1" i="1" baseline="30000" dirty="0">
                <a:solidFill>
                  <a:srgbClr val="002060"/>
                </a:solidFill>
                <a:latin typeface="Arial" panose="020B0604020202020204" pitchFamily="34" charset="0"/>
                <a:cs typeface="Arial" panose="020B0604020202020204" pitchFamily="34" charset="0"/>
              </a:rPr>
              <a:t>26</a:t>
            </a:r>
            <a:r>
              <a:rPr lang="en-US" b="1" i="1" dirty="0">
                <a:solidFill>
                  <a:srgbClr val="002060"/>
                </a:solidFill>
                <a:latin typeface="Arial" panose="020B0604020202020204" pitchFamily="34" charset="0"/>
                <a:cs typeface="Arial" panose="020B0604020202020204" pitchFamily="34" charset="0"/>
              </a:rPr>
              <a:t>For you are all sons of God through faith in Christ Jesus.</a:t>
            </a:r>
          </a:p>
        </p:txBody>
      </p:sp>
      <p:sp>
        <p:nvSpPr>
          <p:cNvPr id="3" name="TextBox 2"/>
          <p:cNvSpPr txBox="1"/>
          <p:nvPr/>
        </p:nvSpPr>
        <p:spPr>
          <a:xfrm>
            <a:off x="270935" y="3374532"/>
            <a:ext cx="862471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the right time God sent His son to redeem those under the law and to adopt them into His family.</a:t>
            </a:r>
          </a:p>
        </p:txBody>
      </p:sp>
    </p:spTree>
    <p:extLst>
      <p:ext uri="{BB962C8B-B14F-4D97-AF65-F5344CB8AC3E}">
        <p14:creationId xmlns:p14="http://schemas.microsoft.com/office/powerpoint/2010/main" val="409103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B983E-FA47-3A4D-B2FC-B07EE7A7591D}"/>
              </a:ext>
            </a:extLst>
          </p:cNvPr>
          <p:cNvSpPr>
            <a:spLocks noGrp="1"/>
          </p:cNvSpPr>
          <p:nvPr>
            <p:ph type="title"/>
          </p:nvPr>
        </p:nvSpPr>
        <p:spPr/>
        <p:txBody>
          <a:bodyPr>
            <a:normAutofit/>
          </a:bodyPr>
          <a:lstStyle/>
          <a:p>
            <a:r>
              <a:rPr lang="en-US" sz="3200" dirty="0"/>
              <a:t>Chapter 5:  Freedom in Christ</a:t>
            </a:r>
          </a:p>
        </p:txBody>
      </p:sp>
      <p:sp>
        <p:nvSpPr>
          <p:cNvPr id="2" name="TextBox 1"/>
          <p:cNvSpPr txBox="1"/>
          <p:nvPr/>
        </p:nvSpPr>
        <p:spPr>
          <a:xfrm>
            <a:off x="270934" y="1512710"/>
            <a:ext cx="8568266"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Under Christ we are freed from the Law and should not become so entangled in “legalism” that it overshadows the love that grows from a working faith.</a:t>
            </a:r>
          </a:p>
          <a:p>
            <a:endParaRPr lang="en-US" dirty="0"/>
          </a:p>
        </p:txBody>
      </p:sp>
      <p:sp>
        <p:nvSpPr>
          <p:cNvPr id="6" name="TextBox 5"/>
          <p:cNvSpPr txBox="1"/>
          <p:nvPr/>
        </p:nvSpPr>
        <p:spPr>
          <a:xfrm>
            <a:off x="804333" y="3996252"/>
            <a:ext cx="8048977"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5:13-14  </a:t>
            </a:r>
            <a:r>
              <a:rPr lang="en-US" b="1" i="1" dirty="0">
                <a:solidFill>
                  <a:srgbClr val="002060"/>
                </a:solidFill>
                <a:latin typeface="Arial" panose="020B0604020202020204" pitchFamily="34" charset="0"/>
                <a:cs typeface="Arial" panose="020B0604020202020204" pitchFamily="34" charset="0"/>
              </a:rPr>
              <a:t>For you, brethren, have been called to liberty; only do not use liberty as an opportunity for the flesh, but through love serve one another.  For all the law is fulfilled in one word, even in this: "You shall love your neighbor as yourself." </a:t>
            </a:r>
          </a:p>
        </p:txBody>
      </p:sp>
      <p:sp>
        <p:nvSpPr>
          <p:cNvPr id="7" name="TextBox 6"/>
          <p:cNvSpPr txBox="1"/>
          <p:nvPr/>
        </p:nvSpPr>
        <p:spPr>
          <a:xfrm>
            <a:off x="784581" y="2125174"/>
            <a:ext cx="809977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5:1 </a:t>
            </a:r>
            <a:r>
              <a:rPr lang="en-US" b="1" i="1" dirty="0">
                <a:solidFill>
                  <a:srgbClr val="002060"/>
                </a:solidFill>
                <a:latin typeface="Arial" panose="020B0604020202020204" pitchFamily="34" charset="0"/>
                <a:cs typeface="Arial" panose="020B0604020202020204" pitchFamily="34" charset="0"/>
              </a:rPr>
              <a:t>Stand fast therefore in the liberty by which Christ has made us free, and do not be entangled again with a yoke of bondage.</a:t>
            </a:r>
          </a:p>
        </p:txBody>
      </p:sp>
      <p:sp>
        <p:nvSpPr>
          <p:cNvPr id="3" name="TextBox 2"/>
          <p:cNvSpPr txBox="1"/>
          <p:nvPr/>
        </p:nvSpPr>
        <p:spPr>
          <a:xfrm>
            <a:off x="270934" y="3563916"/>
            <a:ext cx="842192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 working faith creates opportunities for serving one another through love.</a:t>
            </a:r>
          </a:p>
        </p:txBody>
      </p:sp>
      <p:sp>
        <p:nvSpPr>
          <p:cNvPr id="8" name="TextBox 7"/>
          <p:cNvSpPr txBox="1"/>
          <p:nvPr/>
        </p:nvSpPr>
        <p:spPr>
          <a:xfrm>
            <a:off x="801513" y="2808157"/>
            <a:ext cx="809977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5:6  </a:t>
            </a:r>
            <a:r>
              <a:rPr lang="en-US" b="1" i="1" dirty="0">
                <a:solidFill>
                  <a:srgbClr val="002060"/>
                </a:solidFill>
                <a:latin typeface="Arial" panose="020B0604020202020204" pitchFamily="34" charset="0"/>
                <a:cs typeface="Arial" panose="020B0604020202020204" pitchFamily="34" charset="0"/>
              </a:rPr>
              <a:t>For in Christ Jesus neither circumcision nor uncircumcision avails anything, but faith working through love.</a:t>
            </a:r>
          </a:p>
        </p:txBody>
      </p:sp>
      <p:sp>
        <p:nvSpPr>
          <p:cNvPr id="9" name="TextBox 8"/>
          <p:cNvSpPr txBox="1"/>
          <p:nvPr/>
        </p:nvSpPr>
        <p:spPr>
          <a:xfrm>
            <a:off x="265288" y="5251620"/>
            <a:ext cx="8444087"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First century Pharisees allowed legalism to blot out the love they should have had for their brethren.  We need to be careful how we use our liberty.</a:t>
            </a:r>
          </a:p>
        </p:txBody>
      </p:sp>
    </p:spTree>
    <p:extLst>
      <p:ext uri="{BB962C8B-B14F-4D97-AF65-F5344CB8AC3E}">
        <p14:creationId xmlns:p14="http://schemas.microsoft.com/office/powerpoint/2010/main" val="1845426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0A53-FDEB-074B-9A38-9AE972BFC2C1}"/>
              </a:ext>
            </a:extLst>
          </p:cNvPr>
          <p:cNvSpPr>
            <a:spLocks noGrp="1"/>
          </p:cNvSpPr>
          <p:nvPr>
            <p:ph type="title"/>
          </p:nvPr>
        </p:nvSpPr>
        <p:spPr/>
        <p:txBody>
          <a:bodyPr>
            <a:normAutofit/>
          </a:bodyPr>
          <a:lstStyle/>
          <a:p>
            <a:r>
              <a:rPr lang="en-US" sz="3600" dirty="0"/>
              <a:t>Legalists vs. Liberty </a:t>
            </a:r>
          </a:p>
        </p:txBody>
      </p:sp>
      <p:sp>
        <p:nvSpPr>
          <p:cNvPr id="3" name="Content Placeholder 2">
            <a:extLst>
              <a:ext uri="{FF2B5EF4-FFF2-40B4-BE49-F238E27FC236}">
                <a16:creationId xmlns:a16="http://schemas.microsoft.com/office/drawing/2014/main" id="{F2F29518-ECAB-AD41-9BB2-D39771FEB8F1}"/>
              </a:ext>
            </a:extLst>
          </p:cNvPr>
          <p:cNvSpPr>
            <a:spLocks noGrp="1"/>
          </p:cNvSpPr>
          <p:nvPr>
            <p:ph idx="1"/>
          </p:nvPr>
        </p:nvSpPr>
        <p:spPr>
          <a:xfrm>
            <a:off x="228600" y="1676399"/>
            <a:ext cx="8686800" cy="4724401"/>
          </a:xfrm>
        </p:spPr>
        <p:txBody>
          <a:bodyPr>
            <a:normAutofit fontScale="92500"/>
          </a:bodyPr>
          <a:lstStyle/>
          <a:p>
            <a:pPr marL="118872" indent="0">
              <a:buNone/>
            </a:pPr>
            <a:r>
              <a:rPr lang="en-US" sz="2400" dirty="0"/>
              <a:t>“In Galatians the reader captures the biblical sense of a “legalist” who is opposed to God’s grace.  The word “legalist” is sometimes used in a negative way to ridicule a person who insists on having Bible authority for every religious endeavor.  This accusation infers that if one insists on obedience to God’s word, he is supposedly guilty of denying that we are saved by God’s grace.  This accusation reflects a misunderstanding of the kind of legalism that is condemned in the Bible, and furthermore, it incorrectly infers that salvation by grace nullifies the necessity of obedience. . . Galatians is written to expose the error of Judaizing teachers who were insisting that Gentile Christians be circumcised in keeping with the Law of Moses in order to be saved.  Their form of “legalism” was sinful because the Law of Moses had served its purpose and was no longer in force.”</a:t>
            </a:r>
            <a:r>
              <a:rPr lang="en-US" sz="2000" dirty="0"/>
              <a:t> </a:t>
            </a:r>
          </a:p>
          <a:p>
            <a:pPr marL="118872" indent="0">
              <a:buNone/>
            </a:pPr>
            <a:r>
              <a:rPr lang="en-US" sz="1600" dirty="0"/>
              <a:t>		--- Harkrider,  </a:t>
            </a:r>
            <a:r>
              <a:rPr lang="en-US" sz="1600" b="1" dirty="0"/>
              <a:t>Workbook Commentary Series</a:t>
            </a:r>
            <a:r>
              <a:rPr lang="en-US" sz="1600" dirty="0"/>
              <a:t>, Galatians and James, </a:t>
            </a:r>
            <a:r>
              <a:rPr lang="en-US" sz="1600" i="1" dirty="0"/>
              <a:t>Foreword.</a:t>
            </a:r>
            <a:r>
              <a:rPr lang="en-US" sz="1600" dirty="0"/>
              <a:t> </a:t>
            </a:r>
          </a:p>
        </p:txBody>
      </p:sp>
    </p:spTree>
    <p:extLst>
      <p:ext uri="{BB962C8B-B14F-4D97-AF65-F5344CB8AC3E}">
        <p14:creationId xmlns:p14="http://schemas.microsoft.com/office/powerpoint/2010/main" val="205953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B983E-FA47-3A4D-B2FC-B07EE7A7591D}"/>
              </a:ext>
            </a:extLst>
          </p:cNvPr>
          <p:cNvSpPr>
            <a:spLocks noGrp="1"/>
          </p:cNvSpPr>
          <p:nvPr>
            <p:ph type="title"/>
          </p:nvPr>
        </p:nvSpPr>
        <p:spPr/>
        <p:txBody>
          <a:bodyPr>
            <a:normAutofit/>
          </a:bodyPr>
          <a:lstStyle/>
          <a:p>
            <a:r>
              <a:rPr lang="en-US" sz="3200" dirty="0"/>
              <a:t>Chapter 5:  Walking By the Spirit</a:t>
            </a:r>
          </a:p>
        </p:txBody>
      </p:sp>
      <p:sp>
        <p:nvSpPr>
          <p:cNvPr id="2" name="TextBox 1"/>
          <p:cNvSpPr txBox="1"/>
          <p:nvPr/>
        </p:nvSpPr>
        <p:spPr>
          <a:xfrm>
            <a:off x="270934" y="1535288"/>
            <a:ext cx="856826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Christian walk is to be by the Spirit, not by sight.   </a:t>
            </a:r>
          </a:p>
        </p:txBody>
      </p:sp>
      <p:sp>
        <p:nvSpPr>
          <p:cNvPr id="6" name="TextBox 5"/>
          <p:cNvSpPr txBox="1"/>
          <p:nvPr/>
        </p:nvSpPr>
        <p:spPr>
          <a:xfrm>
            <a:off x="778936" y="5278984"/>
            <a:ext cx="8048977"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5:24-25  </a:t>
            </a:r>
            <a:r>
              <a:rPr lang="en-US" b="1" i="1" dirty="0">
                <a:solidFill>
                  <a:srgbClr val="002060"/>
                </a:solidFill>
                <a:latin typeface="Arial" panose="020B0604020202020204" pitchFamily="34" charset="0"/>
                <a:cs typeface="Arial" panose="020B0604020202020204" pitchFamily="34" charset="0"/>
              </a:rPr>
              <a:t>And those who are Christ's have crucified the flesh with its passions and desires.  If we live in the Spirit, let us also walk in the Spirit. </a:t>
            </a:r>
          </a:p>
        </p:txBody>
      </p:sp>
      <p:sp>
        <p:nvSpPr>
          <p:cNvPr id="7" name="TextBox 6"/>
          <p:cNvSpPr txBox="1"/>
          <p:nvPr/>
        </p:nvSpPr>
        <p:spPr>
          <a:xfrm>
            <a:off x="773292" y="1955839"/>
            <a:ext cx="809977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5:16  </a:t>
            </a:r>
            <a:r>
              <a:rPr lang="en-US" b="1" i="1" dirty="0">
                <a:solidFill>
                  <a:srgbClr val="002060"/>
                </a:solidFill>
                <a:latin typeface="Arial" panose="020B0604020202020204" pitchFamily="34" charset="0"/>
                <a:cs typeface="Arial" panose="020B0604020202020204" pitchFamily="34" charset="0"/>
              </a:rPr>
              <a:t>I say then: Walk in the Spirit, and you shall not fulfill the lust of the flesh.</a:t>
            </a:r>
          </a:p>
        </p:txBody>
      </p:sp>
      <p:sp>
        <p:nvSpPr>
          <p:cNvPr id="9" name="TextBox 8"/>
          <p:cNvSpPr txBox="1"/>
          <p:nvPr/>
        </p:nvSpPr>
        <p:spPr>
          <a:xfrm>
            <a:off x="807160" y="2613386"/>
            <a:ext cx="8054623" cy="218521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Works of the flesh:  Gal 5:19-21.  Being covered on Wednesday nights.</a:t>
            </a:r>
          </a:p>
          <a:p>
            <a:r>
              <a:rPr lang="en-US" b="1" dirty="0">
                <a:latin typeface="Arial" panose="020B0604020202020204" pitchFamily="34" charset="0"/>
                <a:cs typeface="Arial" panose="020B0604020202020204" pitchFamily="34" charset="0"/>
              </a:rPr>
              <a:t>Gal 5: 21b  </a:t>
            </a:r>
            <a:r>
              <a:rPr lang="en-US" b="1" i="1" dirty="0">
                <a:solidFill>
                  <a:srgbClr val="002060"/>
                </a:solidFill>
                <a:latin typeface="Arial" panose="020B0604020202020204" pitchFamily="34" charset="0"/>
                <a:cs typeface="Arial" panose="020B0604020202020204" pitchFamily="34" charset="0"/>
              </a:rPr>
              <a:t>. . . those who practice such things will not inherit the kingdom of God.</a:t>
            </a:r>
          </a:p>
          <a:p>
            <a:r>
              <a:rPr lang="en-US" sz="1000"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Works of the Spirit:  Gal 5:22-23.   </a:t>
            </a:r>
            <a:r>
              <a:rPr lang="en-US" b="1" i="1" dirty="0">
                <a:solidFill>
                  <a:srgbClr val="002060"/>
                </a:solidFill>
                <a:latin typeface="Arial" panose="020B0604020202020204" pitchFamily="34" charset="0"/>
                <a:cs typeface="Arial" panose="020B0604020202020204" pitchFamily="34" charset="0"/>
              </a:rPr>
              <a:t>But the fruit of the Spirit is love, joy, peace, longsuffering, kindness, goodness, faithfulness, gentleness, self-control. Against such there is no law. </a:t>
            </a:r>
          </a:p>
          <a:p>
            <a:endParaRPr lang="en-US" dirty="0"/>
          </a:p>
        </p:txBody>
      </p:sp>
      <p:sp>
        <p:nvSpPr>
          <p:cNvPr id="10" name="TextBox 9"/>
          <p:cNvSpPr txBox="1"/>
          <p:nvPr/>
        </p:nvSpPr>
        <p:spPr>
          <a:xfrm>
            <a:off x="265288" y="4588961"/>
            <a:ext cx="8568266"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Installing and amplifying the works of the Spirit in our lives will draw us closer to Christ and to our brethren and will make us pleasing to God.   </a:t>
            </a:r>
          </a:p>
        </p:txBody>
      </p:sp>
    </p:spTree>
    <p:extLst>
      <p:ext uri="{BB962C8B-B14F-4D97-AF65-F5344CB8AC3E}">
        <p14:creationId xmlns:p14="http://schemas.microsoft.com/office/powerpoint/2010/main" val="382351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0" y="0"/>
          <a:ext cx="9212267" cy="6954532"/>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3106569">
                  <a:extLst>
                    <a:ext uri="{9D8B030D-6E8A-4147-A177-3AD203B41FA5}">
                      <a16:colId xmlns:a16="http://schemas.microsoft.com/office/drawing/2014/main" val="20001"/>
                    </a:ext>
                  </a:extLst>
                </a:gridCol>
                <a:gridCol w="2343923">
                  <a:extLst>
                    <a:ext uri="{9D8B030D-6E8A-4147-A177-3AD203B41FA5}">
                      <a16:colId xmlns:a16="http://schemas.microsoft.com/office/drawing/2014/main" val="20002"/>
                    </a:ext>
                  </a:extLst>
                </a:gridCol>
                <a:gridCol w="63757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613493">
                <a:tc>
                  <a:txBody>
                    <a:bodyPr/>
                    <a:lstStyle/>
                    <a:p>
                      <a:pPr algn="ctr"/>
                      <a:r>
                        <a:rPr lang="en-US" sz="1400" dirty="0"/>
                        <a:t>Period</a:t>
                      </a:r>
                      <a:endParaRPr lang="en-US" sz="1400" dirty="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dirty="0"/>
                        <a:t>History Covered</a:t>
                      </a:r>
                    </a:p>
                  </a:txBody>
                  <a:tcPr marL="68580" marR="68580" marT="34290" marB="34290"/>
                </a:tc>
                <a:tc>
                  <a:txBody>
                    <a:bodyPr/>
                    <a:lstStyle/>
                    <a:p>
                      <a:pPr algn="ctr"/>
                      <a:r>
                        <a:rPr lang="en-US" sz="1400" dirty="0"/>
                        <a:t>Scriptures</a:t>
                      </a:r>
                    </a:p>
                  </a:txBody>
                  <a:tcPr marL="68580" marR="68580" marT="34290" marB="34290"/>
                </a:tc>
                <a:tc>
                  <a:txBody>
                    <a:bodyPr/>
                    <a:lstStyle/>
                    <a:p>
                      <a:pPr algn="ctr"/>
                      <a:r>
                        <a:rPr lang="en-US" sz="1400" dirty="0"/>
                        <a:t>Years</a:t>
                      </a:r>
                    </a:p>
                  </a:txBody>
                  <a:tcPr marL="68580" marR="68580" marT="34290" marB="34290"/>
                </a:tc>
                <a:tc>
                  <a:txBody>
                    <a:bodyPr/>
                    <a:lstStyle/>
                    <a:p>
                      <a:pPr algn="ctr"/>
                      <a:r>
                        <a:rPr lang="en-US" sz="1400" dirty="0"/>
                        <a:t>Principal </a:t>
                      </a:r>
                    </a:p>
                  </a:txBody>
                  <a:tcPr marL="68580" marR="68580" marT="34290" marB="34290"/>
                </a:tc>
                <a:extLst>
                  <a:ext uri="{0D108BD9-81ED-4DB2-BD59-A6C34878D82A}">
                    <a16:rowId xmlns:a16="http://schemas.microsoft.com/office/drawing/2014/main" val="10000"/>
                  </a:ext>
                </a:extLst>
              </a:tr>
              <a:tr h="363673">
                <a:tc>
                  <a:txBody>
                    <a:bodyPr/>
                    <a:lstStyle/>
                    <a:p>
                      <a:r>
                        <a:rPr lang="en-US" sz="1300" b="1" dirty="0"/>
                        <a:t>Antediluvian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Creation to</a:t>
                      </a:r>
                      <a:r>
                        <a:rPr lang="en-US" sz="1300" b="1" baseline="0" dirty="0"/>
                        <a:t> the Flood</a:t>
                      </a:r>
                      <a:endParaRPr lang="en-US" sz="1300" b="1" dirty="0"/>
                    </a:p>
                  </a:txBody>
                  <a:tcPr marL="68580" marR="68580" marT="34290" marB="34290">
                    <a:solidFill>
                      <a:schemeClr val="bg2"/>
                    </a:solidFill>
                  </a:tcPr>
                </a:tc>
                <a:tc>
                  <a:txBody>
                    <a:bodyPr/>
                    <a:lstStyle/>
                    <a:p>
                      <a:r>
                        <a:rPr lang="en-US" sz="1300" b="1" dirty="0"/>
                        <a:t>Gen. 1-7</a:t>
                      </a:r>
                    </a:p>
                  </a:txBody>
                  <a:tcPr marL="68580" marR="68580" marT="34290" marB="34290">
                    <a:solidFill>
                      <a:schemeClr val="bg2"/>
                    </a:solidFill>
                  </a:tcPr>
                </a:tc>
                <a:tc>
                  <a:txBody>
                    <a:bodyPr/>
                    <a:lstStyle/>
                    <a:p>
                      <a:pPr algn="ctr"/>
                      <a:r>
                        <a:rPr lang="en-US" sz="1300" b="1" dirty="0"/>
                        <a:t>1656</a:t>
                      </a:r>
                    </a:p>
                  </a:txBody>
                  <a:tcPr marL="68580" marR="68580" marT="34290" marB="34290">
                    <a:solidFill>
                      <a:schemeClr val="bg2"/>
                    </a:solidFill>
                  </a:tcPr>
                </a:tc>
                <a:tc>
                  <a:txBody>
                    <a:bodyPr/>
                    <a:lstStyle/>
                    <a:p>
                      <a:r>
                        <a:rPr lang="en-US" sz="1300" b="1" dirty="0"/>
                        <a:t>Adam</a:t>
                      </a:r>
                    </a:p>
                  </a:txBody>
                  <a:tcPr marL="68580" marR="68580" marT="34290" marB="34290">
                    <a:solidFill>
                      <a:schemeClr val="bg2"/>
                    </a:solidFill>
                  </a:tcPr>
                </a:tc>
                <a:extLst>
                  <a:ext uri="{0D108BD9-81ED-4DB2-BD59-A6C34878D82A}">
                    <a16:rowId xmlns:a16="http://schemas.microsoft.com/office/drawing/2014/main" val="10001"/>
                  </a:ext>
                </a:extLst>
              </a:tr>
              <a:tr h="363673">
                <a:tc>
                  <a:txBody>
                    <a:bodyPr/>
                    <a:lstStyle/>
                    <a:p>
                      <a:r>
                        <a:rPr lang="en-US" sz="1300" b="1" dirty="0"/>
                        <a:t>Postdiluvian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flood</a:t>
                      </a:r>
                      <a:r>
                        <a:rPr lang="en-US" sz="1300" b="1" baseline="0" dirty="0"/>
                        <a:t> to call of Abraham</a:t>
                      </a:r>
                      <a:endParaRPr lang="en-US" sz="1300" b="1" dirty="0"/>
                    </a:p>
                  </a:txBody>
                  <a:tcPr marL="68580" marR="68580" marT="34290" marB="34290">
                    <a:solidFill>
                      <a:schemeClr val="bg2"/>
                    </a:solidFill>
                  </a:tcPr>
                </a:tc>
                <a:tc>
                  <a:txBody>
                    <a:bodyPr/>
                    <a:lstStyle/>
                    <a:p>
                      <a:r>
                        <a:rPr lang="en-US" sz="1300" b="1" dirty="0"/>
                        <a:t>Gen. 8-!1</a:t>
                      </a:r>
                    </a:p>
                  </a:txBody>
                  <a:tcPr marL="68580" marR="68580" marT="34290" marB="34290">
                    <a:solidFill>
                      <a:schemeClr val="bg2"/>
                    </a:solidFill>
                  </a:tcPr>
                </a:tc>
                <a:tc>
                  <a:txBody>
                    <a:bodyPr/>
                    <a:lstStyle/>
                    <a:p>
                      <a:pPr algn="ctr"/>
                      <a:r>
                        <a:rPr lang="en-US" sz="1300" b="1" dirty="0"/>
                        <a:t>427</a:t>
                      </a:r>
                    </a:p>
                  </a:txBody>
                  <a:tcPr marL="68580" marR="68580" marT="34290" marB="34290">
                    <a:solidFill>
                      <a:schemeClr val="bg2"/>
                    </a:solidFill>
                  </a:tcPr>
                </a:tc>
                <a:tc>
                  <a:txBody>
                    <a:bodyPr/>
                    <a:lstStyle/>
                    <a:p>
                      <a:r>
                        <a:rPr lang="en-US" sz="1300" b="1" dirty="0"/>
                        <a:t>Noah</a:t>
                      </a:r>
                    </a:p>
                  </a:txBody>
                  <a:tcPr marL="68580" marR="68580" marT="34290" marB="34290">
                    <a:solidFill>
                      <a:schemeClr val="bg2"/>
                    </a:solidFill>
                  </a:tcPr>
                </a:tc>
                <a:extLst>
                  <a:ext uri="{0D108BD9-81ED-4DB2-BD59-A6C34878D82A}">
                    <a16:rowId xmlns:a16="http://schemas.microsoft.com/office/drawing/2014/main" val="10002"/>
                  </a:ext>
                </a:extLst>
              </a:tr>
              <a:tr h="498817">
                <a:tc>
                  <a:txBody>
                    <a:bodyPr/>
                    <a:lstStyle/>
                    <a:p>
                      <a:r>
                        <a:rPr lang="en-US" sz="1300" b="1" dirty="0"/>
                        <a:t>Patriarchal</a:t>
                      </a:r>
                      <a:r>
                        <a:rPr lang="en-US" sz="1300" b="1" baseline="0" dirty="0"/>
                        <a:t> </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call of</a:t>
                      </a:r>
                      <a:r>
                        <a:rPr lang="en-US" sz="1300" b="1" baseline="0" dirty="0"/>
                        <a:t> Abraham to Egyptian Bondage </a:t>
                      </a:r>
                      <a:endParaRPr lang="en-US" sz="1300" b="1" dirty="0"/>
                    </a:p>
                  </a:txBody>
                  <a:tcPr marL="68580" marR="68580" marT="34290" marB="34290">
                    <a:solidFill>
                      <a:schemeClr val="bg2"/>
                    </a:solidFill>
                  </a:tcPr>
                </a:tc>
                <a:tc>
                  <a:txBody>
                    <a:bodyPr/>
                    <a:lstStyle/>
                    <a:p>
                      <a:r>
                        <a:rPr lang="en-US" sz="1300" b="1" dirty="0"/>
                        <a:t>Gen. 12-45</a:t>
                      </a:r>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Abraham</a:t>
                      </a:r>
                    </a:p>
                  </a:txBody>
                  <a:tcPr marL="68580" marR="68580" marT="34290" marB="34290">
                    <a:solidFill>
                      <a:schemeClr val="bg2"/>
                    </a:solidFill>
                  </a:tcPr>
                </a:tc>
                <a:extLst>
                  <a:ext uri="{0D108BD9-81ED-4DB2-BD59-A6C34878D82A}">
                    <a16:rowId xmlns:a16="http://schemas.microsoft.com/office/drawing/2014/main" val="10003"/>
                  </a:ext>
                </a:extLst>
              </a:tr>
              <a:tr h="363673">
                <a:tc>
                  <a:txBody>
                    <a:bodyPr/>
                    <a:lstStyle/>
                    <a:p>
                      <a:r>
                        <a:rPr lang="en-US" sz="1300" b="1" dirty="0"/>
                        <a:t>Egyptian Bondage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Egyptian Bondage to the Exodus</a:t>
                      </a:r>
                      <a:endParaRPr lang="en-US" sz="1300" b="1" dirty="0"/>
                    </a:p>
                  </a:txBody>
                  <a:tcPr marL="68580" marR="68580" marT="34290" marB="34290">
                    <a:solidFill>
                      <a:schemeClr val="bg2"/>
                    </a:solidFill>
                  </a:tcPr>
                </a:tc>
                <a:tc>
                  <a:txBody>
                    <a:bodyPr/>
                    <a:lstStyle/>
                    <a:p>
                      <a:r>
                        <a:rPr lang="en-US" sz="1300" b="1" dirty="0"/>
                        <a:t>Gen.</a:t>
                      </a:r>
                      <a:r>
                        <a:rPr lang="en-US" sz="1300" b="1" baseline="0" dirty="0"/>
                        <a:t> 46-Ex. 11</a:t>
                      </a:r>
                      <a:endParaRPr lang="en-US" sz="1300" b="1" dirty="0"/>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Joseph</a:t>
                      </a:r>
                    </a:p>
                  </a:txBody>
                  <a:tcPr marL="68580" marR="68580" marT="34290" marB="34290">
                    <a:solidFill>
                      <a:schemeClr val="bg2"/>
                    </a:solidFill>
                  </a:tcPr>
                </a:tc>
                <a:extLst>
                  <a:ext uri="{0D108BD9-81ED-4DB2-BD59-A6C34878D82A}">
                    <a16:rowId xmlns:a16="http://schemas.microsoft.com/office/drawing/2014/main" val="10004"/>
                  </a:ext>
                </a:extLst>
              </a:tr>
              <a:tr h="531526">
                <a:tc>
                  <a:txBody>
                    <a:bodyPr/>
                    <a:lstStyle/>
                    <a:p>
                      <a:r>
                        <a:rPr lang="en-US" sz="1400" b="1" dirty="0"/>
                        <a:t>Wilderness Wanderings</a:t>
                      </a:r>
                      <a:endParaRPr lang="en-US" sz="14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b="1" dirty="0"/>
                        <a:t>From Exodus to crossing of the Jordan</a:t>
                      </a:r>
                    </a:p>
                  </a:txBody>
                  <a:tcPr marL="68580" marR="68580" marT="34290" marB="34290">
                    <a:solidFill>
                      <a:schemeClr val="bg2"/>
                    </a:solidFill>
                  </a:tcPr>
                </a:tc>
                <a:tc>
                  <a:txBody>
                    <a:bodyPr/>
                    <a:lstStyle/>
                    <a:p>
                      <a:r>
                        <a:rPr lang="en-US" sz="1400" b="1" dirty="0"/>
                        <a:t>Ex.</a:t>
                      </a:r>
                      <a:r>
                        <a:rPr lang="en-US" sz="1400" b="1" baseline="0" dirty="0"/>
                        <a:t> 12-Deut. 34</a:t>
                      </a:r>
                      <a:endParaRPr lang="en-US" sz="1400" b="1" dirty="0"/>
                    </a:p>
                  </a:txBody>
                  <a:tcPr marL="68580" marR="68580" marT="34290" marB="34290">
                    <a:solidFill>
                      <a:schemeClr val="bg2"/>
                    </a:solidFill>
                  </a:tcPr>
                </a:tc>
                <a:tc>
                  <a:txBody>
                    <a:bodyPr/>
                    <a:lstStyle/>
                    <a:p>
                      <a:pPr algn="ctr"/>
                      <a:r>
                        <a:rPr lang="en-US" sz="1400" b="1" dirty="0"/>
                        <a:t>40</a:t>
                      </a:r>
                    </a:p>
                  </a:txBody>
                  <a:tcPr marL="68580" marR="68580" marT="34290" marB="34290">
                    <a:solidFill>
                      <a:schemeClr val="bg2"/>
                    </a:solidFill>
                  </a:tcPr>
                </a:tc>
                <a:tc>
                  <a:txBody>
                    <a:bodyPr/>
                    <a:lstStyle/>
                    <a:p>
                      <a:r>
                        <a:rPr lang="en-US" sz="1400" b="1" dirty="0"/>
                        <a:t>Moses</a:t>
                      </a:r>
                    </a:p>
                  </a:txBody>
                  <a:tcPr marL="68580" marR="68580" marT="34290" marB="34290">
                    <a:solidFill>
                      <a:schemeClr val="bg2"/>
                    </a:solidFill>
                  </a:tcPr>
                </a:tc>
                <a:extLst>
                  <a:ext uri="{0D108BD9-81ED-4DB2-BD59-A6C34878D82A}">
                    <a16:rowId xmlns:a16="http://schemas.microsoft.com/office/drawing/2014/main" val="10005"/>
                  </a:ext>
                </a:extLst>
              </a:tr>
              <a:tr h="363673">
                <a:tc>
                  <a:txBody>
                    <a:bodyPr/>
                    <a:lstStyle/>
                    <a:p>
                      <a:r>
                        <a:rPr lang="en-US" sz="1300" b="1" dirty="0"/>
                        <a:t>Conquest of Canaan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crossing of Jordan</a:t>
                      </a:r>
                      <a:r>
                        <a:rPr lang="en-US" sz="1300" b="1" baseline="0" dirty="0"/>
                        <a:t> to Joshua’s death</a:t>
                      </a:r>
                      <a:endParaRPr lang="en-US" sz="1300" b="1" dirty="0"/>
                    </a:p>
                  </a:txBody>
                  <a:tcPr marL="68580" marR="68580" marT="34290" marB="34290">
                    <a:solidFill>
                      <a:schemeClr val="bg2"/>
                    </a:solidFill>
                  </a:tcPr>
                </a:tc>
                <a:tc>
                  <a:txBody>
                    <a:bodyPr/>
                    <a:lstStyle/>
                    <a:p>
                      <a:r>
                        <a:rPr lang="en-US" sz="1300" b="1" dirty="0"/>
                        <a:t>Josh. 1-24</a:t>
                      </a:r>
                    </a:p>
                  </a:txBody>
                  <a:tcPr marL="68580" marR="68580" marT="34290" marB="34290">
                    <a:solidFill>
                      <a:schemeClr val="bg2"/>
                    </a:solidFill>
                  </a:tcPr>
                </a:tc>
                <a:tc>
                  <a:txBody>
                    <a:bodyPr/>
                    <a:lstStyle/>
                    <a:p>
                      <a:pPr algn="ctr"/>
                      <a:r>
                        <a:rPr lang="en-US" sz="1300" b="1" dirty="0"/>
                        <a:t>51</a:t>
                      </a:r>
                    </a:p>
                  </a:txBody>
                  <a:tcPr marL="68580" marR="68580" marT="34290" marB="34290">
                    <a:solidFill>
                      <a:schemeClr val="bg2"/>
                    </a:solidFill>
                  </a:tcPr>
                </a:tc>
                <a:tc>
                  <a:txBody>
                    <a:bodyPr/>
                    <a:lstStyle/>
                    <a:p>
                      <a:r>
                        <a:rPr lang="en-US" sz="1300" b="1" dirty="0"/>
                        <a:t>Joshua</a:t>
                      </a:r>
                    </a:p>
                  </a:txBody>
                  <a:tcPr marL="68580" marR="68580" marT="34290" marB="34290">
                    <a:solidFill>
                      <a:schemeClr val="bg2"/>
                    </a:solidFill>
                  </a:tcPr>
                </a:tc>
                <a:extLst>
                  <a:ext uri="{0D108BD9-81ED-4DB2-BD59-A6C34878D82A}">
                    <a16:rowId xmlns:a16="http://schemas.microsoft.com/office/drawing/2014/main" val="10006"/>
                  </a:ext>
                </a:extLst>
              </a:tr>
              <a:tr h="363673">
                <a:tc>
                  <a:txBody>
                    <a:bodyPr/>
                    <a:lstStyle/>
                    <a:p>
                      <a:r>
                        <a:rPr lang="en-US" sz="1300" b="1" dirty="0"/>
                        <a:t>Judges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Joshua to King Saul</a:t>
                      </a:r>
                    </a:p>
                  </a:txBody>
                  <a:tcPr marL="68580" marR="68580" marT="34290" marB="34290">
                    <a:solidFill>
                      <a:schemeClr val="bg2"/>
                    </a:solidFill>
                  </a:tcPr>
                </a:tc>
                <a:tc>
                  <a:txBody>
                    <a:bodyPr/>
                    <a:lstStyle/>
                    <a:p>
                      <a:r>
                        <a:rPr lang="en-US" sz="1300" b="1" dirty="0"/>
                        <a:t>Ju,</a:t>
                      </a:r>
                      <a:r>
                        <a:rPr lang="en-US" sz="1300" b="1" baseline="0" dirty="0"/>
                        <a:t> Ruth, 1 Sa. 1-9</a:t>
                      </a:r>
                      <a:endParaRPr lang="en-US" sz="1300" b="1" dirty="0"/>
                    </a:p>
                  </a:txBody>
                  <a:tcPr marL="68580" marR="68580" marT="34290" marB="34290">
                    <a:solidFill>
                      <a:schemeClr val="bg2"/>
                    </a:solidFill>
                  </a:tcPr>
                </a:tc>
                <a:tc>
                  <a:txBody>
                    <a:bodyPr/>
                    <a:lstStyle/>
                    <a:p>
                      <a:pPr algn="ctr"/>
                      <a:r>
                        <a:rPr lang="en-US" sz="1300" b="1" dirty="0"/>
                        <a:t>305</a:t>
                      </a:r>
                    </a:p>
                  </a:txBody>
                  <a:tcPr marL="68580" marR="68580" marT="34290" marB="34290">
                    <a:solidFill>
                      <a:schemeClr val="bg2"/>
                    </a:solidFill>
                  </a:tcPr>
                </a:tc>
                <a:tc>
                  <a:txBody>
                    <a:bodyPr/>
                    <a:lstStyle/>
                    <a:p>
                      <a:r>
                        <a:rPr lang="en-US" sz="1300" b="1" dirty="0"/>
                        <a:t>Samuel</a:t>
                      </a:r>
                    </a:p>
                  </a:txBody>
                  <a:tcPr marL="68580" marR="68580" marT="34290" marB="34290">
                    <a:solidFill>
                      <a:schemeClr val="bg2"/>
                    </a:solidFill>
                  </a:tcPr>
                </a:tc>
                <a:extLst>
                  <a:ext uri="{0D108BD9-81ED-4DB2-BD59-A6C34878D82A}">
                    <a16:rowId xmlns:a16="http://schemas.microsoft.com/office/drawing/2014/main" val="10007"/>
                  </a:ext>
                </a:extLst>
              </a:tr>
              <a:tr h="576399">
                <a:tc>
                  <a:txBody>
                    <a:bodyPr/>
                    <a:lstStyle/>
                    <a:p>
                      <a:r>
                        <a:rPr lang="en-US" sz="1300" b="1" dirty="0"/>
                        <a:t>The United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origin of kingdom to its division</a:t>
                      </a:r>
                      <a:endParaRPr lang="en-US" sz="1300" b="1" dirty="0"/>
                    </a:p>
                  </a:txBody>
                  <a:tcPr marL="68580" marR="68580" marT="34290" marB="34290">
                    <a:solidFill>
                      <a:schemeClr val="bg2"/>
                    </a:solidFill>
                  </a:tcPr>
                </a:tc>
                <a:tc>
                  <a:txBody>
                    <a:bodyPr/>
                    <a:lstStyle/>
                    <a:p>
                      <a:r>
                        <a:rPr lang="en-US" sz="1300" b="1" dirty="0"/>
                        <a:t>1 Sa. 9-1 Ki. 11; 1 Chr. 10, 2 Chr. 9</a:t>
                      </a:r>
                    </a:p>
                  </a:txBody>
                  <a:tcPr marL="68580" marR="68580" marT="34290" marB="34290">
                    <a:solidFill>
                      <a:schemeClr val="bg2"/>
                    </a:solidFill>
                  </a:tcPr>
                </a:tc>
                <a:tc>
                  <a:txBody>
                    <a:bodyPr/>
                    <a:lstStyle/>
                    <a:p>
                      <a:pPr algn="ctr"/>
                      <a:r>
                        <a:rPr lang="en-US" sz="1300" b="1" dirty="0"/>
                        <a:t>120</a:t>
                      </a:r>
                    </a:p>
                  </a:txBody>
                  <a:tcPr marL="68580" marR="68580" marT="34290" marB="34290">
                    <a:solidFill>
                      <a:schemeClr val="bg2"/>
                    </a:solidFill>
                  </a:tcPr>
                </a:tc>
                <a:tc>
                  <a:txBody>
                    <a:bodyPr/>
                    <a:lstStyle/>
                    <a:p>
                      <a:r>
                        <a:rPr lang="en-US" sz="1300" b="1" dirty="0"/>
                        <a:t>David</a:t>
                      </a:r>
                    </a:p>
                  </a:txBody>
                  <a:tcPr marL="68580" marR="68580" marT="34290" marB="34290">
                    <a:solidFill>
                      <a:schemeClr val="bg2"/>
                    </a:solidFill>
                  </a:tcPr>
                </a:tc>
                <a:extLst>
                  <a:ext uri="{0D108BD9-81ED-4DB2-BD59-A6C34878D82A}">
                    <a16:rowId xmlns:a16="http://schemas.microsoft.com/office/drawing/2014/main" val="10008"/>
                  </a:ext>
                </a:extLst>
              </a:tr>
              <a:tr h="381000">
                <a:tc>
                  <a:txBody>
                    <a:bodyPr/>
                    <a:lstStyle/>
                    <a:p>
                      <a:r>
                        <a:rPr lang="en-US" sz="1300" b="1" dirty="0"/>
                        <a:t>The Divided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division to the fall of Israel</a:t>
                      </a:r>
                      <a:endParaRPr lang="en-US" sz="1300" b="1" dirty="0"/>
                    </a:p>
                  </a:txBody>
                  <a:tcPr marL="68580" marR="68580" marT="34290" marB="34290">
                    <a:solidFill>
                      <a:schemeClr val="bg2"/>
                    </a:solidFill>
                  </a:tcPr>
                </a:tc>
                <a:tc>
                  <a:txBody>
                    <a:bodyPr/>
                    <a:lstStyle/>
                    <a:p>
                      <a:r>
                        <a:rPr lang="en-US" sz="1300" b="1" dirty="0"/>
                        <a:t>1 Ki. 12-2 Ki. 20; 2 Chr. 10-32</a:t>
                      </a:r>
                    </a:p>
                  </a:txBody>
                  <a:tcPr marL="68580" marR="68580" marT="34290" marB="34290">
                    <a:solidFill>
                      <a:schemeClr val="bg2"/>
                    </a:solidFill>
                  </a:tcPr>
                </a:tc>
                <a:tc>
                  <a:txBody>
                    <a:bodyPr/>
                    <a:lstStyle/>
                    <a:p>
                      <a:pPr algn="ctr"/>
                      <a:r>
                        <a:rPr lang="en-US" sz="1300" b="1" dirty="0"/>
                        <a:t>253</a:t>
                      </a:r>
                    </a:p>
                  </a:txBody>
                  <a:tcPr marL="68580" marR="68580" marT="34290" marB="34290">
                    <a:solidFill>
                      <a:schemeClr val="bg2"/>
                    </a:solidFill>
                  </a:tcPr>
                </a:tc>
                <a:tc>
                  <a:txBody>
                    <a:bodyPr/>
                    <a:lstStyle/>
                    <a:p>
                      <a:r>
                        <a:rPr lang="en-US" sz="1300" b="1" dirty="0"/>
                        <a:t>Elijah</a:t>
                      </a:r>
                    </a:p>
                  </a:txBody>
                  <a:tcPr marL="68580" marR="68580" marT="34290" marB="34290">
                    <a:solidFill>
                      <a:schemeClr val="bg2"/>
                    </a:solidFill>
                  </a:tcPr>
                </a:tc>
                <a:extLst>
                  <a:ext uri="{0D108BD9-81ED-4DB2-BD59-A6C34878D82A}">
                    <a16:rowId xmlns:a16="http://schemas.microsoft.com/office/drawing/2014/main" val="10009"/>
                  </a:ext>
                </a:extLst>
              </a:tr>
              <a:tr h="377607">
                <a:tc>
                  <a:txBody>
                    <a:bodyPr/>
                    <a:lstStyle/>
                    <a:p>
                      <a:r>
                        <a:rPr lang="en-US" sz="1300" b="1" dirty="0"/>
                        <a:t>Judah Alone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fall of Israel</a:t>
                      </a:r>
                      <a:r>
                        <a:rPr lang="en-US" sz="1300" b="1" baseline="0" dirty="0"/>
                        <a:t> to the fall of Judah</a:t>
                      </a:r>
                      <a:endParaRPr lang="en-US" sz="1300" b="1" dirty="0"/>
                    </a:p>
                  </a:txBody>
                  <a:tcPr marL="68580" marR="68580" marT="34290" marB="34290">
                    <a:solidFill>
                      <a:schemeClr val="bg2"/>
                    </a:solidFill>
                  </a:tcPr>
                </a:tc>
                <a:tc>
                  <a:txBody>
                    <a:bodyPr/>
                    <a:lstStyle/>
                    <a:p>
                      <a:r>
                        <a:rPr lang="en-US" sz="1300" b="1" dirty="0"/>
                        <a:t>2 Ki. 21-25; 2 Chr. 10-32</a:t>
                      </a:r>
                    </a:p>
                  </a:txBody>
                  <a:tcPr marL="68580" marR="68580" marT="34290" marB="34290">
                    <a:solidFill>
                      <a:schemeClr val="bg2"/>
                    </a:solidFill>
                  </a:tcPr>
                </a:tc>
                <a:tc>
                  <a:txBody>
                    <a:bodyPr/>
                    <a:lstStyle/>
                    <a:p>
                      <a:pPr algn="ctr"/>
                      <a:r>
                        <a:rPr lang="en-US" sz="1300" b="1" dirty="0"/>
                        <a:t>125</a:t>
                      </a:r>
                    </a:p>
                  </a:txBody>
                  <a:tcPr marL="68580" marR="68580" marT="34290" marB="34290">
                    <a:solidFill>
                      <a:schemeClr val="bg2"/>
                    </a:solidFill>
                  </a:tcPr>
                </a:tc>
                <a:tc>
                  <a:txBody>
                    <a:bodyPr/>
                    <a:lstStyle/>
                    <a:p>
                      <a:r>
                        <a:rPr lang="en-US" sz="1300" b="1" dirty="0"/>
                        <a:t>Josiah</a:t>
                      </a:r>
                    </a:p>
                  </a:txBody>
                  <a:tcPr marL="68580" marR="68580" marT="34290" marB="34290">
                    <a:solidFill>
                      <a:schemeClr val="bg2"/>
                    </a:solidFill>
                  </a:tcPr>
                </a:tc>
                <a:extLst>
                  <a:ext uri="{0D108BD9-81ED-4DB2-BD59-A6C34878D82A}">
                    <a16:rowId xmlns:a16="http://schemas.microsoft.com/office/drawing/2014/main" val="10010"/>
                  </a:ext>
                </a:extLst>
              </a:tr>
              <a:tr h="407011">
                <a:tc>
                  <a:txBody>
                    <a:bodyPr/>
                    <a:lstStyle/>
                    <a:p>
                      <a:r>
                        <a:rPr lang="en-US" sz="1300" b="1" dirty="0"/>
                        <a:t>Babylonian Captivity</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fall of Judah to</a:t>
                      </a:r>
                      <a:r>
                        <a:rPr lang="en-US" sz="1300" b="1" baseline="0" dirty="0"/>
                        <a:t> the return</a:t>
                      </a:r>
                      <a:endParaRPr lang="en-US" sz="1300" b="1" dirty="0"/>
                    </a:p>
                  </a:txBody>
                  <a:tcPr marL="68580" marR="68580" marT="34290" marB="34290">
                    <a:solidFill>
                      <a:schemeClr val="bg2"/>
                    </a:solidFill>
                  </a:tcPr>
                </a:tc>
                <a:tc>
                  <a:txBody>
                    <a:bodyPr/>
                    <a:lstStyle/>
                    <a:p>
                      <a:r>
                        <a:rPr lang="en-US" sz="1300" b="1" dirty="0"/>
                        <a:t>2 Ki. 25-8- 21;</a:t>
                      </a:r>
                      <a:r>
                        <a:rPr lang="en-US" sz="1300" b="1" baseline="0" dirty="0"/>
                        <a:t> Dan. 1-6; Ezekiel</a:t>
                      </a:r>
                      <a:endParaRPr lang="en-US" sz="1300" b="1" dirty="0"/>
                    </a:p>
                  </a:txBody>
                  <a:tcPr marL="68580" marR="68580" marT="34290" marB="34290">
                    <a:solidFill>
                      <a:schemeClr val="bg2"/>
                    </a:solidFill>
                  </a:tcPr>
                </a:tc>
                <a:tc>
                  <a:txBody>
                    <a:bodyPr/>
                    <a:lstStyle/>
                    <a:p>
                      <a:pPr algn="ctr"/>
                      <a:r>
                        <a:rPr lang="en-US" sz="1300" b="1" dirty="0"/>
                        <a:t>70</a:t>
                      </a:r>
                    </a:p>
                  </a:txBody>
                  <a:tcPr marL="68580" marR="68580" marT="34290" marB="34290">
                    <a:solidFill>
                      <a:schemeClr val="bg2"/>
                    </a:solidFill>
                  </a:tcPr>
                </a:tc>
                <a:tc>
                  <a:txBody>
                    <a:bodyPr/>
                    <a:lstStyle/>
                    <a:p>
                      <a:r>
                        <a:rPr lang="en-US" sz="1300" b="1" dirty="0"/>
                        <a:t>Daniel, Ezekiel</a:t>
                      </a:r>
                    </a:p>
                  </a:txBody>
                  <a:tcPr marL="68580" marR="68580" marT="34290" marB="34290">
                    <a:solidFill>
                      <a:schemeClr val="bg2"/>
                    </a:solidFill>
                  </a:tcPr>
                </a:tc>
                <a:extLst>
                  <a:ext uri="{0D108BD9-81ED-4DB2-BD59-A6C34878D82A}">
                    <a16:rowId xmlns:a16="http://schemas.microsoft.com/office/drawing/2014/main" val="10011"/>
                  </a:ext>
                </a:extLst>
              </a:tr>
              <a:tr h="363673">
                <a:tc>
                  <a:txBody>
                    <a:bodyPr/>
                    <a:lstStyle/>
                    <a:p>
                      <a:r>
                        <a:rPr lang="en-US" sz="1300" b="1" dirty="0"/>
                        <a:t>Restoration of the Jews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return to end of OT history</a:t>
                      </a:r>
                      <a:endParaRPr lang="en-US" sz="1300" b="1" dirty="0"/>
                    </a:p>
                  </a:txBody>
                  <a:tcPr marL="68580" marR="68580" marT="34290" marB="34290">
                    <a:solidFill>
                      <a:schemeClr val="bg2"/>
                    </a:solidFill>
                  </a:tcPr>
                </a:tc>
                <a:tc>
                  <a:txBody>
                    <a:bodyPr/>
                    <a:lstStyle/>
                    <a:p>
                      <a:r>
                        <a:rPr lang="en-US" sz="1300" b="1" dirty="0"/>
                        <a:t>Ezra, Nehemiah</a:t>
                      </a:r>
                    </a:p>
                  </a:txBody>
                  <a:tcPr marL="68580" marR="68580" marT="34290" marB="34290">
                    <a:solidFill>
                      <a:schemeClr val="bg2"/>
                    </a:solidFill>
                  </a:tcPr>
                </a:tc>
                <a:tc>
                  <a:txBody>
                    <a:bodyPr/>
                    <a:lstStyle/>
                    <a:p>
                      <a:pPr algn="ctr"/>
                      <a:r>
                        <a:rPr lang="en-US" sz="1300" b="1" dirty="0"/>
                        <a:t>92</a:t>
                      </a:r>
                    </a:p>
                  </a:txBody>
                  <a:tcPr marL="68580" marR="68580" marT="34290" marB="34290">
                    <a:solidFill>
                      <a:schemeClr val="bg2"/>
                    </a:solidFill>
                  </a:tcPr>
                </a:tc>
                <a:tc>
                  <a:txBody>
                    <a:bodyPr/>
                    <a:lstStyle/>
                    <a:p>
                      <a:r>
                        <a:rPr lang="en-US" sz="1300" b="1" dirty="0"/>
                        <a:t>Ezra</a:t>
                      </a:r>
                    </a:p>
                  </a:txBody>
                  <a:tcPr marL="68580" marR="68580" marT="34290" marB="34290">
                    <a:solidFill>
                      <a:schemeClr val="bg2"/>
                    </a:solidFill>
                  </a:tcPr>
                </a:tc>
                <a:extLst>
                  <a:ext uri="{0D108BD9-81ED-4DB2-BD59-A6C34878D82A}">
                    <a16:rowId xmlns:a16="http://schemas.microsoft.com/office/drawing/2014/main" val="10012"/>
                  </a:ext>
                </a:extLst>
              </a:tr>
              <a:tr h="466342">
                <a:tc>
                  <a:txBody>
                    <a:bodyPr/>
                    <a:lstStyle/>
                    <a:p>
                      <a:r>
                        <a:rPr lang="en-US" sz="1300" b="1" dirty="0"/>
                        <a:t>Between the Testaments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From end</a:t>
                      </a:r>
                      <a:r>
                        <a:rPr lang="en-US" sz="1300" b="1" baseline="0" dirty="0"/>
                        <a:t> of OT to the beginning of the NT</a:t>
                      </a:r>
                      <a:endParaRPr lang="en-US" sz="1300" b="1" dirty="0"/>
                    </a:p>
                  </a:txBody>
                  <a:tcPr marL="68580" marR="68580" marT="34290" marB="34290">
                    <a:solidFill>
                      <a:schemeClr val="bg2"/>
                    </a:solidFill>
                  </a:tcPr>
                </a:tc>
                <a:tc>
                  <a:txBody>
                    <a:bodyPr/>
                    <a:lstStyle/>
                    <a:p>
                      <a:r>
                        <a:rPr lang="en-US" sz="1300" b="1" dirty="0"/>
                        <a:t>None</a:t>
                      </a:r>
                    </a:p>
                  </a:txBody>
                  <a:tcPr marL="68580" marR="68580" marT="34290" marB="34290">
                    <a:solidFill>
                      <a:schemeClr val="bg2"/>
                    </a:solidFill>
                  </a:tcPr>
                </a:tc>
                <a:tc>
                  <a:txBody>
                    <a:bodyPr/>
                    <a:lstStyle/>
                    <a:p>
                      <a:pPr algn="ctr"/>
                      <a:r>
                        <a:rPr lang="en-US" sz="1300" b="1" dirty="0"/>
                        <a:t>400</a:t>
                      </a:r>
                    </a:p>
                  </a:txBody>
                  <a:tcPr marL="68580" marR="68580" marT="34290" marB="34290">
                    <a:solidFill>
                      <a:schemeClr val="bg2"/>
                    </a:solidFill>
                  </a:tcPr>
                </a:tc>
                <a:tc>
                  <a:txBody>
                    <a:bodyPr/>
                    <a:lstStyle/>
                    <a:p>
                      <a:r>
                        <a:rPr lang="en-US" sz="1300" b="1" dirty="0"/>
                        <a:t>Judas Maccabee</a:t>
                      </a:r>
                    </a:p>
                  </a:txBody>
                  <a:tcPr marL="68580" marR="68580" marT="34290" marB="34290">
                    <a:solidFill>
                      <a:schemeClr val="bg2"/>
                    </a:solidFill>
                  </a:tcPr>
                </a:tc>
                <a:extLst>
                  <a:ext uri="{0D108BD9-81ED-4DB2-BD59-A6C34878D82A}">
                    <a16:rowId xmlns:a16="http://schemas.microsoft.com/office/drawing/2014/main" val="10013"/>
                  </a:ext>
                </a:extLst>
              </a:tr>
              <a:tr h="363673">
                <a:tc>
                  <a:txBody>
                    <a:bodyPr/>
                    <a:lstStyle/>
                    <a:p>
                      <a:r>
                        <a:rPr lang="en-US" sz="1300" b="1" dirty="0"/>
                        <a:t>Life of Christ</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birth of Jesus to ascension</a:t>
                      </a:r>
                    </a:p>
                  </a:txBody>
                  <a:tcPr marL="68580" marR="68580" marT="34290" marB="34290">
                    <a:solidFill>
                      <a:schemeClr val="bg2"/>
                    </a:solidFill>
                  </a:tcPr>
                </a:tc>
                <a:tc>
                  <a:txBody>
                    <a:bodyPr/>
                    <a:lstStyle/>
                    <a:p>
                      <a:r>
                        <a:rPr lang="en-US" sz="1300" b="1" dirty="0"/>
                        <a:t>Mt-Jhn 21; Acts1</a:t>
                      </a:r>
                    </a:p>
                  </a:txBody>
                  <a:tcPr marL="68580" marR="68580" marT="34290" marB="34290">
                    <a:solidFill>
                      <a:schemeClr val="bg2"/>
                    </a:solidFill>
                  </a:tcPr>
                </a:tc>
                <a:tc>
                  <a:txBody>
                    <a:bodyPr/>
                    <a:lstStyle/>
                    <a:p>
                      <a:pPr algn="ctr"/>
                      <a:r>
                        <a:rPr lang="en-US" sz="1300" b="1" dirty="0"/>
                        <a:t>34</a:t>
                      </a:r>
                    </a:p>
                  </a:txBody>
                  <a:tcPr marL="68580" marR="68580" marT="34290" marB="34290">
                    <a:solidFill>
                      <a:schemeClr val="bg2"/>
                    </a:solidFill>
                  </a:tcPr>
                </a:tc>
                <a:tc>
                  <a:txBody>
                    <a:bodyPr/>
                    <a:lstStyle/>
                    <a:p>
                      <a:r>
                        <a:rPr lang="en-US" sz="1300" b="1" dirty="0"/>
                        <a:t>Jesus</a:t>
                      </a:r>
                    </a:p>
                  </a:txBody>
                  <a:tcPr marL="68580" marR="68580" marT="34290" marB="34290">
                    <a:solidFill>
                      <a:schemeClr val="bg2"/>
                    </a:solidFill>
                  </a:tcPr>
                </a:tc>
                <a:extLst>
                  <a:ext uri="{0D108BD9-81ED-4DB2-BD59-A6C34878D82A}">
                    <a16:rowId xmlns:a16="http://schemas.microsoft.com/office/drawing/2014/main" val="10014"/>
                  </a:ext>
                </a:extLst>
              </a:tr>
              <a:tr h="498817">
                <a:tc>
                  <a:txBody>
                    <a:bodyPr/>
                    <a:lstStyle/>
                    <a:p>
                      <a:r>
                        <a:rPr lang="en-US" sz="1300" b="1" dirty="0"/>
                        <a:t>The Church</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dirty="0"/>
                        <a:t>From ascension to death of John (98 AD approx.)</a:t>
                      </a:r>
                    </a:p>
                  </a:txBody>
                  <a:tcPr marL="68580" marR="68580" marT="34290" marB="34290">
                    <a:solidFill>
                      <a:srgbClr val="FFFF00"/>
                    </a:solidFill>
                  </a:tcPr>
                </a:tc>
                <a:tc>
                  <a:txBody>
                    <a:bodyPr/>
                    <a:lstStyle/>
                    <a:p>
                      <a:r>
                        <a:rPr lang="en-US" sz="1300" b="1" dirty="0"/>
                        <a:t>Acts 2-Revelation</a:t>
                      </a:r>
                    </a:p>
                  </a:txBody>
                  <a:tcPr marL="68580" marR="68580" marT="34290" marB="34290">
                    <a:solidFill>
                      <a:srgbClr val="FFFF00"/>
                    </a:solidFill>
                  </a:tcPr>
                </a:tc>
                <a:tc>
                  <a:txBody>
                    <a:bodyPr/>
                    <a:lstStyle/>
                    <a:p>
                      <a:pPr algn="ctr"/>
                      <a:r>
                        <a:rPr lang="en-US" sz="1300" b="1" dirty="0"/>
                        <a:t>70</a:t>
                      </a:r>
                    </a:p>
                  </a:txBody>
                  <a:tcPr marL="68580" marR="68580" marT="34290" marB="34290">
                    <a:solidFill>
                      <a:srgbClr val="FFFF00"/>
                    </a:solidFill>
                  </a:tcPr>
                </a:tc>
                <a:tc>
                  <a:txBody>
                    <a:bodyPr/>
                    <a:lstStyle/>
                    <a:p>
                      <a:r>
                        <a:rPr lang="en-US" sz="1300" b="1" dirty="0"/>
                        <a:t>Paul</a:t>
                      </a:r>
                    </a:p>
                  </a:txBody>
                  <a:tcPr marL="68580" marR="68580" marT="34290" marB="34290">
                    <a:solidFill>
                      <a:srgbClr val="FFFF00"/>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337605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B983E-FA47-3A4D-B2FC-B07EE7A7591D}"/>
              </a:ext>
            </a:extLst>
          </p:cNvPr>
          <p:cNvSpPr>
            <a:spLocks noGrp="1"/>
          </p:cNvSpPr>
          <p:nvPr>
            <p:ph type="title"/>
          </p:nvPr>
        </p:nvSpPr>
        <p:spPr/>
        <p:txBody>
          <a:bodyPr>
            <a:normAutofit/>
          </a:bodyPr>
          <a:lstStyle/>
          <a:p>
            <a:r>
              <a:rPr lang="en-US" sz="3200" dirty="0"/>
              <a:t>Chapter 6:  Love &amp; Support for Our Brethren  </a:t>
            </a:r>
          </a:p>
        </p:txBody>
      </p:sp>
      <p:sp>
        <p:nvSpPr>
          <p:cNvPr id="2" name="TextBox 1"/>
          <p:cNvSpPr txBox="1"/>
          <p:nvPr/>
        </p:nvSpPr>
        <p:spPr>
          <a:xfrm>
            <a:off x="270934" y="1478843"/>
            <a:ext cx="8568266"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We need to be watchful for any of our brothers &amp; sisters who have been overtaken in a trespass and do what we can, in love, to help them recover.  This passage gives practical advice on how to do this, including introspection into our own status.</a:t>
            </a:r>
          </a:p>
        </p:txBody>
      </p:sp>
      <p:sp>
        <p:nvSpPr>
          <p:cNvPr id="6" name="TextBox 5"/>
          <p:cNvSpPr txBox="1"/>
          <p:nvPr/>
        </p:nvSpPr>
        <p:spPr>
          <a:xfrm>
            <a:off x="790225" y="4689607"/>
            <a:ext cx="8048977"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6:9-10  </a:t>
            </a:r>
            <a:r>
              <a:rPr lang="en-US" b="1" baseline="30000" dirty="0">
                <a:latin typeface="Arial" panose="020B0604020202020204" pitchFamily="34" charset="0"/>
                <a:cs typeface="Arial" panose="020B0604020202020204" pitchFamily="34" charset="0"/>
              </a:rPr>
              <a:t>9</a:t>
            </a:r>
            <a:r>
              <a:rPr lang="en-US" b="1" i="1" dirty="0">
                <a:solidFill>
                  <a:srgbClr val="002060"/>
                </a:solidFill>
                <a:latin typeface="Arial" panose="020B0604020202020204" pitchFamily="34" charset="0"/>
                <a:cs typeface="Arial" panose="020B0604020202020204" pitchFamily="34" charset="0"/>
              </a:rPr>
              <a:t>And let us not grow weary while doing good, for in due season we shall reap if we do not lose heart. </a:t>
            </a:r>
            <a:r>
              <a:rPr lang="en-US" b="1" i="1" baseline="30000" dirty="0">
                <a:solidFill>
                  <a:srgbClr val="002060"/>
                </a:solidFill>
                <a:latin typeface="Arial" panose="020B0604020202020204" pitchFamily="34" charset="0"/>
                <a:cs typeface="Arial" panose="020B0604020202020204" pitchFamily="34" charset="0"/>
              </a:rPr>
              <a:t>10</a:t>
            </a:r>
            <a:r>
              <a:rPr lang="en-US" b="1" i="1" dirty="0">
                <a:solidFill>
                  <a:srgbClr val="002060"/>
                </a:solidFill>
                <a:latin typeface="Arial" panose="020B0604020202020204" pitchFamily="34" charset="0"/>
                <a:cs typeface="Arial" panose="020B0604020202020204" pitchFamily="34" charset="0"/>
              </a:rPr>
              <a:t>Therefore, as we have opportunity, let us do good to all, especially to those who are of the household of faith.</a:t>
            </a:r>
          </a:p>
        </p:txBody>
      </p:sp>
      <p:sp>
        <p:nvSpPr>
          <p:cNvPr id="7" name="TextBox 6"/>
          <p:cNvSpPr txBox="1"/>
          <p:nvPr/>
        </p:nvSpPr>
        <p:spPr>
          <a:xfrm>
            <a:off x="784581" y="2610601"/>
            <a:ext cx="8235243"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Gal 6:1-4 </a:t>
            </a:r>
            <a:r>
              <a:rPr lang="en-US" b="1" i="1" dirty="0">
                <a:solidFill>
                  <a:srgbClr val="002060"/>
                </a:solidFill>
                <a:latin typeface="Arial" panose="020B0604020202020204" pitchFamily="34" charset="0"/>
                <a:cs typeface="Arial" panose="020B0604020202020204" pitchFamily="34" charset="0"/>
              </a:rPr>
              <a:t> </a:t>
            </a:r>
            <a:r>
              <a:rPr lang="en-US" b="1" i="1" baseline="30000" dirty="0">
                <a:solidFill>
                  <a:srgbClr val="002060"/>
                </a:solidFill>
                <a:latin typeface="Arial" panose="020B0604020202020204" pitchFamily="34" charset="0"/>
                <a:cs typeface="Arial" panose="020B0604020202020204" pitchFamily="34" charset="0"/>
              </a:rPr>
              <a:t>1</a:t>
            </a:r>
            <a:r>
              <a:rPr lang="en-US" b="1" i="1" dirty="0">
                <a:solidFill>
                  <a:srgbClr val="002060"/>
                </a:solidFill>
                <a:latin typeface="Arial" panose="020B0604020202020204" pitchFamily="34" charset="0"/>
                <a:cs typeface="Arial" panose="020B0604020202020204" pitchFamily="34" charset="0"/>
              </a:rPr>
              <a:t>Brethren, if a man is overtaken in any trespass, you who are spiritual restore such a one in a spirit of gentleness, considering yourself lest you also be tempted. </a:t>
            </a:r>
            <a:r>
              <a:rPr lang="en-US" b="1" i="1" baseline="30000" dirty="0">
                <a:solidFill>
                  <a:srgbClr val="002060"/>
                </a:solidFill>
                <a:latin typeface="Arial" panose="020B0604020202020204" pitchFamily="34" charset="0"/>
                <a:cs typeface="Arial" panose="020B0604020202020204" pitchFamily="34" charset="0"/>
              </a:rPr>
              <a:t>2</a:t>
            </a:r>
            <a:r>
              <a:rPr lang="en-US" b="1" i="1" dirty="0">
                <a:solidFill>
                  <a:srgbClr val="002060"/>
                </a:solidFill>
                <a:latin typeface="Arial" panose="020B0604020202020204" pitchFamily="34" charset="0"/>
                <a:cs typeface="Arial" panose="020B0604020202020204" pitchFamily="34" charset="0"/>
              </a:rPr>
              <a:t>Bear one another's burdens, and so fulfill the law of Christ. </a:t>
            </a:r>
            <a:r>
              <a:rPr lang="en-US" b="1" i="1" baseline="30000" dirty="0">
                <a:solidFill>
                  <a:srgbClr val="002060"/>
                </a:solidFill>
                <a:latin typeface="Arial" panose="020B0604020202020204" pitchFamily="34" charset="0"/>
                <a:cs typeface="Arial" panose="020B0604020202020204" pitchFamily="34" charset="0"/>
              </a:rPr>
              <a:t>3</a:t>
            </a:r>
            <a:r>
              <a:rPr lang="en-US" b="1" i="1" dirty="0">
                <a:solidFill>
                  <a:srgbClr val="002060"/>
                </a:solidFill>
                <a:latin typeface="Arial" panose="020B0604020202020204" pitchFamily="34" charset="0"/>
                <a:cs typeface="Arial" panose="020B0604020202020204" pitchFamily="34" charset="0"/>
              </a:rPr>
              <a:t>For if anyone thinks himself to be something, when he is nothing, he deceives himself. </a:t>
            </a:r>
            <a:r>
              <a:rPr lang="en-US" b="1" i="1" baseline="30000" dirty="0">
                <a:solidFill>
                  <a:srgbClr val="002060"/>
                </a:solidFill>
                <a:latin typeface="Arial" panose="020B0604020202020204" pitchFamily="34" charset="0"/>
                <a:cs typeface="Arial" panose="020B0604020202020204" pitchFamily="34" charset="0"/>
              </a:rPr>
              <a:t>4</a:t>
            </a:r>
            <a:r>
              <a:rPr lang="en-US" b="1" i="1" dirty="0">
                <a:solidFill>
                  <a:srgbClr val="002060"/>
                </a:solidFill>
                <a:latin typeface="Arial" panose="020B0604020202020204" pitchFamily="34" charset="0"/>
                <a:cs typeface="Arial" panose="020B0604020202020204" pitchFamily="34" charset="0"/>
              </a:rPr>
              <a:t>But let each one examine his own work, and then he will have rejoicing in himself alone, and not in another.</a:t>
            </a:r>
          </a:p>
        </p:txBody>
      </p:sp>
      <p:sp>
        <p:nvSpPr>
          <p:cNvPr id="3" name="TextBox 2"/>
          <p:cNvSpPr txBox="1"/>
          <p:nvPr/>
        </p:nvSpPr>
        <p:spPr>
          <a:xfrm>
            <a:off x="270934" y="4350434"/>
            <a:ext cx="595547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Final thoughts:  Utilize our opportunities to do good.</a:t>
            </a:r>
          </a:p>
        </p:txBody>
      </p:sp>
    </p:spTree>
    <p:extLst>
      <p:ext uri="{BB962C8B-B14F-4D97-AF65-F5344CB8AC3E}">
        <p14:creationId xmlns:p14="http://schemas.microsoft.com/office/powerpoint/2010/main" val="701870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Galatians</a:t>
            </a:r>
          </a:p>
        </p:txBody>
      </p:sp>
      <p:sp>
        <p:nvSpPr>
          <p:cNvPr id="3" name="Content Placeholder 2"/>
          <p:cNvSpPr>
            <a:spLocks noGrp="1"/>
          </p:cNvSpPr>
          <p:nvPr>
            <p:ph idx="1"/>
          </p:nvPr>
        </p:nvSpPr>
        <p:spPr>
          <a:xfrm>
            <a:off x="9144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a:t>
            </a:r>
            <a:r>
              <a:rPr lang="en-US" dirty="0"/>
              <a:t>Modified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39000" y="2667000"/>
            <a:ext cx="2819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3124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6617" y="5306318"/>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505700" y="52959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324600"/>
            <a:ext cx="746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876800"/>
            <a:ext cx="853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334000"/>
            <a:ext cx="853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flipV="1">
            <a:off x="1143000" y="4255532"/>
            <a:ext cx="27432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864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sp>
        <p:nvSpPr>
          <p:cNvPr id="71" name="TextBox 70"/>
          <p:cNvSpPr txBox="1"/>
          <p:nvPr/>
        </p:nvSpPr>
        <p:spPr>
          <a:xfrm>
            <a:off x="-629391" y="4889957"/>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143000" y="3886200"/>
            <a:ext cx="2362200" cy="369332"/>
          </a:xfrm>
          <a:prstGeom prst="rect">
            <a:avLst/>
          </a:prstGeom>
          <a:noFill/>
        </p:spPr>
        <p:txBody>
          <a:bodyPr wrap="square" rtlCol="0">
            <a:spAutoFit/>
          </a:bodyPr>
          <a:lstStyle/>
          <a:p>
            <a:r>
              <a:rPr lang="en-US" dirty="0"/>
              <a:t>                </a:t>
            </a:r>
            <a:r>
              <a:rPr lang="en-US" sz="1600" dirty="0"/>
              <a:t>Chapters 1-2</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40" name="Straight Connector 39"/>
          <p:cNvCxnSpPr/>
          <p:nvPr/>
        </p:nvCxnSpPr>
        <p:spPr>
          <a:xfrm rot="5400000">
            <a:off x="2857500" y="27051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191000" y="4267200"/>
            <a:ext cx="4343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029200" y="2743200"/>
            <a:ext cx="28194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343400" y="3886200"/>
            <a:ext cx="2209800" cy="338554"/>
          </a:xfrm>
          <a:prstGeom prst="rect">
            <a:avLst/>
          </a:prstGeom>
          <a:noFill/>
        </p:spPr>
        <p:txBody>
          <a:bodyPr wrap="square" rtlCol="0">
            <a:spAutoFit/>
          </a:bodyPr>
          <a:lstStyle/>
          <a:p>
            <a:r>
              <a:rPr lang="en-US" sz="1600" dirty="0"/>
              <a:t>    Chapters 3-4</a:t>
            </a:r>
          </a:p>
        </p:txBody>
      </p:sp>
      <p:sp>
        <p:nvSpPr>
          <p:cNvPr id="52" name="TextBox 51"/>
          <p:cNvSpPr txBox="1"/>
          <p:nvPr/>
        </p:nvSpPr>
        <p:spPr>
          <a:xfrm>
            <a:off x="6781800" y="3886200"/>
            <a:ext cx="1752600" cy="338554"/>
          </a:xfrm>
          <a:prstGeom prst="rect">
            <a:avLst/>
          </a:prstGeom>
          <a:noFill/>
        </p:spPr>
        <p:txBody>
          <a:bodyPr wrap="square" rtlCol="0">
            <a:spAutoFit/>
          </a:bodyPr>
          <a:lstStyle/>
          <a:p>
            <a:r>
              <a:rPr lang="en-US" sz="1600" dirty="0"/>
              <a:t>     Chapter 5-6</a:t>
            </a:r>
          </a:p>
        </p:txBody>
      </p:sp>
      <p:sp>
        <p:nvSpPr>
          <p:cNvPr id="44" name="TextBox 43"/>
          <p:cNvSpPr txBox="1"/>
          <p:nvPr/>
        </p:nvSpPr>
        <p:spPr>
          <a:xfrm>
            <a:off x="1209675" y="389319"/>
            <a:ext cx="771525" cy="707886"/>
          </a:xfrm>
          <a:prstGeom prst="rect">
            <a:avLst/>
          </a:prstGeom>
          <a:solidFill>
            <a:schemeClr val="accent1"/>
          </a:solidFill>
        </p:spPr>
        <p:txBody>
          <a:bodyPr wrap="square" rtlCol="0">
            <a:spAutoFit/>
          </a:bodyPr>
          <a:lstStyle/>
          <a:p>
            <a:r>
              <a:rPr lang="en-US" sz="2000" b="1" dirty="0"/>
              <a:t>55-57 </a:t>
            </a:r>
          </a:p>
          <a:p>
            <a:r>
              <a:rPr lang="en-US" sz="2000" b="1" dirty="0"/>
              <a:t> A.D.</a:t>
            </a:r>
          </a:p>
        </p:txBody>
      </p:sp>
      <p:sp>
        <p:nvSpPr>
          <p:cNvPr id="45" name="TextBox 44"/>
          <p:cNvSpPr txBox="1"/>
          <p:nvPr/>
        </p:nvSpPr>
        <p:spPr>
          <a:xfrm>
            <a:off x="1524000" y="1447800"/>
            <a:ext cx="3048000" cy="307777"/>
          </a:xfrm>
          <a:prstGeom prst="rect">
            <a:avLst/>
          </a:prstGeom>
          <a:noFill/>
        </p:spPr>
        <p:txBody>
          <a:bodyPr wrap="square" rtlCol="0">
            <a:spAutoFit/>
          </a:bodyPr>
          <a:lstStyle/>
          <a:p>
            <a:r>
              <a:rPr lang="en-US" sz="1400" b="1" dirty="0">
                <a:latin typeface="Arial Black" pitchFamily="34" charset="0"/>
              </a:rPr>
              <a:t>Personal Words from Paul</a:t>
            </a:r>
          </a:p>
        </p:txBody>
      </p:sp>
      <p:sp>
        <p:nvSpPr>
          <p:cNvPr id="46" name="TextBox 45"/>
          <p:cNvSpPr txBox="1"/>
          <p:nvPr/>
        </p:nvSpPr>
        <p:spPr>
          <a:xfrm>
            <a:off x="4343400" y="1447800"/>
            <a:ext cx="2133600" cy="307777"/>
          </a:xfrm>
          <a:prstGeom prst="rect">
            <a:avLst/>
          </a:prstGeom>
          <a:noFill/>
        </p:spPr>
        <p:txBody>
          <a:bodyPr wrap="square" rtlCol="0">
            <a:spAutoFit/>
          </a:bodyPr>
          <a:lstStyle/>
          <a:p>
            <a:r>
              <a:rPr lang="en-US" sz="1400" dirty="0">
                <a:solidFill>
                  <a:srgbClr val="FFFF00"/>
                </a:solidFill>
                <a:latin typeface="Arial Black" pitchFamily="34" charset="0"/>
              </a:rPr>
              <a:t> </a:t>
            </a:r>
            <a:r>
              <a:rPr lang="en-US" sz="1400" dirty="0">
                <a:latin typeface="Arial Black" pitchFamily="34" charset="0"/>
              </a:rPr>
              <a:t>Doctrinal Teaching</a:t>
            </a:r>
          </a:p>
        </p:txBody>
      </p:sp>
      <p:sp>
        <p:nvSpPr>
          <p:cNvPr id="48" name="TextBox 47"/>
          <p:cNvSpPr txBox="1"/>
          <p:nvPr/>
        </p:nvSpPr>
        <p:spPr>
          <a:xfrm>
            <a:off x="6477000" y="1447800"/>
            <a:ext cx="2417595" cy="307777"/>
          </a:xfrm>
          <a:prstGeom prst="rect">
            <a:avLst/>
          </a:prstGeom>
          <a:noFill/>
        </p:spPr>
        <p:txBody>
          <a:bodyPr wrap="square" rtlCol="0">
            <a:spAutoFit/>
          </a:bodyPr>
          <a:lstStyle/>
          <a:p>
            <a:r>
              <a:rPr lang="en-US" sz="1400" dirty="0">
                <a:latin typeface="Arial Black" pitchFamily="34" charset="0"/>
              </a:rPr>
              <a:t>Practical</a:t>
            </a:r>
            <a:r>
              <a:rPr lang="en-US" sz="1400" dirty="0">
                <a:solidFill>
                  <a:srgbClr val="FFFF00"/>
                </a:solidFill>
                <a:latin typeface="Arial Black" pitchFamily="34" charset="0"/>
              </a:rPr>
              <a:t> </a:t>
            </a:r>
            <a:r>
              <a:rPr lang="en-US" sz="1400" dirty="0">
                <a:latin typeface="Arial Black" pitchFamily="34" charset="0"/>
              </a:rPr>
              <a:t>Exhortations</a:t>
            </a:r>
          </a:p>
        </p:txBody>
      </p:sp>
      <p:sp>
        <p:nvSpPr>
          <p:cNvPr id="49" name="TextBox 48"/>
          <p:cNvSpPr txBox="1"/>
          <p:nvPr/>
        </p:nvSpPr>
        <p:spPr>
          <a:xfrm>
            <a:off x="2133600" y="1752600"/>
            <a:ext cx="1799624" cy="584775"/>
          </a:xfrm>
          <a:prstGeom prst="rect">
            <a:avLst/>
          </a:prstGeom>
          <a:noFill/>
        </p:spPr>
        <p:txBody>
          <a:bodyPr wrap="square" rtlCol="0">
            <a:spAutoFit/>
          </a:bodyPr>
          <a:lstStyle/>
          <a:p>
            <a:r>
              <a:rPr lang="en-US" sz="1600" b="1" dirty="0"/>
              <a:t>Defense of the </a:t>
            </a:r>
          </a:p>
          <a:p>
            <a:r>
              <a:rPr lang="en-US" sz="1600" b="1" dirty="0"/>
              <a:t>   True Gospel</a:t>
            </a:r>
          </a:p>
        </p:txBody>
      </p:sp>
      <p:sp>
        <p:nvSpPr>
          <p:cNvPr id="50" name="TextBox 49"/>
          <p:cNvSpPr txBox="1"/>
          <p:nvPr/>
        </p:nvSpPr>
        <p:spPr>
          <a:xfrm>
            <a:off x="1143000" y="2362200"/>
            <a:ext cx="3200400" cy="1600438"/>
          </a:xfrm>
          <a:prstGeom prst="rect">
            <a:avLst/>
          </a:prstGeom>
          <a:noFill/>
        </p:spPr>
        <p:txBody>
          <a:bodyPr wrap="square" rtlCol="0">
            <a:spAutoFit/>
          </a:bodyPr>
          <a:lstStyle/>
          <a:p>
            <a:r>
              <a:rPr lang="en-US" sz="1400" b="1" i="1" dirty="0">
                <a:solidFill>
                  <a:srgbClr val="002060"/>
                </a:solidFill>
              </a:rPr>
              <a:t> “For I would have you know, brethren,</a:t>
            </a:r>
          </a:p>
          <a:p>
            <a:r>
              <a:rPr lang="en-US" sz="1400" b="1" i="1" dirty="0">
                <a:solidFill>
                  <a:srgbClr val="002060"/>
                </a:solidFill>
              </a:rPr>
              <a:t>that  the gospel which was preached by</a:t>
            </a:r>
          </a:p>
          <a:p>
            <a:r>
              <a:rPr lang="en-US" sz="1400" b="1" i="1" dirty="0">
                <a:solidFill>
                  <a:srgbClr val="002060"/>
                </a:solidFill>
              </a:rPr>
              <a:t>me this is not according to man.  For</a:t>
            </a:r>
          </a:p>
          <a:p>
            <a:r>
              <a:rPr lang="en-US" sz="1400" b="1" i="1" dirty="0">
                <a:solidFill>
                  <a:srgbClr val="002060"/>
                </a:solidFill>
              </a:rPr>
              <a:t>by me is not according to man.  For I </a:t>
            </a:r>
          </a:p>
          <a:p>
            <a:r>
              <a:rPr lang="en-US" sz="1400" b="1" i="1" dirty="0">
                <a:solidFill>
                  <a:srgbClr val="002060"/>
                </a:solidFill>
              </a:rPr>
              <a:t>neither  received it from man, nor was</a:t>
            </a:r>
          </a:p>
          <a:p>
            <a:r>
              <a:rPr lang="en-US" sz="1400" b="1" i="1" dirty="0">
                <a:solidFill>
                  <a:srgbClr val="002060"/>
                </a:solidFill>
              </a:rPr>
              <a:t>I taught it, but I received it through a </a:t>
            </a:r>
          </a:p>
          <a:p>
            <a:r>
              <a:rPr lang="en-US" sz="1400" b="1" i="1" dirty="0">
                <a:solidFill>
                  <a:srgbClr val="002060"/>
                </a:solidFill>
              </a:rPr>
              <a:t>revelation of Jesus Christ.” </a:t>
            </a:r>
            <a:r>
              <a:rPr lang="en-US" sz="1400" b="1" dirty="0">
                <a:solidFill>
                  <a:srgbClr val="002060"/>
                </a:solidFill>
              </a:rPr>
              <a:t> </a:t>
            </a:r>
            <a:r>
              <a:rPr lang="en-US" sz="1400" b="1" dirty="0"/>
              <a:t>(1:11-12)</a:t>
            </a:r>
            <a:r>
              <a:rPr lang="en-US" sz="1400" b="1" i="1" dirty="0"/>
              <a:t>  </a:t>
            </a:r>
          </a:p>
        </p:txBody>
      </p:sp>
      <p:sp>
        <p:nvSpPr>
          <p:cNvPr id="51" name="TextBox 50"/>
          <p:cNvSpPr txBox="1"/>
          <p:nvPr/>
        </p:nvSpPr>
        <p:spPr>
          <a:xfrm>
            <a:off x="4572000" y="1752600"/>
            <a:ext cx="1981200" cy="584775"/>
          </a:xfrm>
          <a:prstGeom prst="rect">
            <a:avLst/>
          </a:prstGeom>
          <a:noFill/>
        </p:spPr>
        <p:txBody>
          <a:bodyPr wrap="square" rtlCol="0">
            <a:spAutoFit/>
          </a:bodyPr>
          <a:lstStyle/>
          <a:p>
            <a:r>
              <a:rPr lang="en-US" sz="1600" b="1" dirty="0"/>
              <a:t>    Freedom from </a:t>
            </a:r>
          </a:p>
          <a:p>
            <a:r>
              <a:rPr lang="en-US" sz="1600" b="1" dirty="0"/>
              <a:t>         Legalism</a:t>
            </a:r>
          </a:p>
        </p:txBody>
      </p:sp>
      <p:sp>
        <p:nvSpPr>
          <p:cNvPr id="54" name="TextBox 53"/>
          <p:cNvSpPr txBox="1"/>
          <p:nvPr/>
        </p:nvSpPr>
        <p:spPr>
          <a:xfrm>
            <a:off x="4191000" y="2362200"/>
            <a:ext cx="2286000" cy="1600438"/>
          </a:xfrm>
          <a:prstGeom prst="rect">
            <a:avLst/>
          </a:prstGeom>
          <a:noFill/>
        </p:spPr>
        <p:txBody>
          <a:bodyPr wrap="square" rtlCol="0">
            <a:spAutoFit/>
          </a:bodyPr>
          <a:lstStyle/>
          <a:p>
            <a:r>
              <a:rPr lang="en-US" sz="1400" b="1" i="1" dirty="0">
                <a:solidFill>
                  <a:srgbClr val="002060"/>
                </a:solidFill>
              </a:rPr>
              <a:t>“Therefore the Law has be-</a:t>
            </a:r>
          </a:p>
          <a:p>
            <a:r>
              <a:rPr lang="en-US" sz="1400" b="1" i="1" dirty="0">
                <a:solidFill>
                  <a:srgbClr val="002060"/>
                </a:solidFill>
              </a:rPr>
              <a:t>come our tutor  to lead us to</a:t>
            </a:r>
          </a:p>
          <a:p>
            <a:r>
              <a:rPr lang="en-US" sz="1400" b="1" i="1" dirty="0">
                <a:solidFill>
                  <a:srgbClr val="002060"/>
                </a:solidFill>
              </a:rPr>
              <a:t>Christ, so that we may be </a:t>
            </a:r>
          </a:p>
          <a:p>
            <a:r>
              <a:rPr lang="en-US" sz="1400" b="1" i="1" dirty="0">
                <a:solidFill>
                  <a:srgbClr val="002060"/>
                </a:solidFill>
              </a:rPr>
              <a:t>justified  by faith.  But now </a:t>
            </a:r>
          </a:p>
          <a:p>
            <a:r>
              <a:rPr lang="en-US" sz="1400" b="1" i="1" dirty="0">
                <a:solidFill>
                  <a:srgbClr val="002060"/>
                </a:solidFill>
              </a:rPr>
              <a:t>that  faith has come, we are no longer under a tutor.” </a:t>
            </a:r>
          </a:p>
          <a:p>
            <a:r>
              <a:rPr lang="en-US" sz="1400" b="1" dirty="0"/>
              <a:t>                                  (3:24-25)</a:t>
            </a:r>
          </a:p>
        </p:txBody>
      </p:sp>
      <p:sp>
        <p:nvSpPr>
          <p:cNvPr id="57" name="TextBox 56"/>
          <p:cNvSpPr txBox="1"/>
          <p:nvPr/>
        </p:nvSpPr>
        <p:spPr>
          <a:xfrm>
            <a:off x="6705600" y="1752600"/>
            <a:ext cx="2133600" cy="584775"/>
          </a:xfrm>
          <a:prstGeom prst="rect">
            <a:avLst/>
          </a:prstGeom>
          <a:noFill/>
        </p:spPr>
        <p:txBody>
          <a:bodyPr wrap="square" rtlCol="0">
            <a:spAutoFit/>
          </a:bodyPr>
          <a:lstStyle/>
          <a:p>
            <a:r>
              <a:rPr lang="en-US" sz="1600" b="1" dirty="0"/>
              <a:t>   Freedom to Love</a:t>
            </a:r>
          </a:p>
          <a:p>
            <a:r>
              <a:rPr lang="en-US" sz="1600" b="1" dirty="0"/>
              <a:t>       and to Serve</a:t>
            </a:r>
          </a:p>
        </p:txBody>
      </p:sp>
      <p:sp>
        <p:nvSpPr>
          <p:cNvPr id="59" name="TextBox 58"/>
          <p:cNvSpPr txBox="1"/>
          <p:nvPr/>
        </p:nvSpPr>
        <p:spPr>
          <a:xfrm>
            <a:off x="6553200" y="2362200"/>
            <a:ext cx="2313441" cy="1384995"/>
          </a:xfrm>
          <a:prstGeom prst="rect">
            <a:avLst/>
          </a:prstGeom>
          <a:noFill/>
        </p:spPr>
        <p:txBody>
          <a:bodyPr wrap="square" rtlCol="0">
            <a:spAutoFit/>
          </a:bodyPr>
          <a:lstStyle/>
          <a:p>
            <a:r>
              <a:rPr lang="en-US" sz="1400" b="1" i="1" dirty="0">
                <a:solidFill>
                  <a:srgbClr val="002060"/>
                </a:solidFill>
              </a:rPr>
              <a:t>“For you were called to</a:t>
            </a:r>
          </a:p>
          <a:p>
            <a:r>
              <a:rPr lang="en-US" sz="1400" b="1" i="1" dirty="0">
                <a:solidFill>
                  <a:srgbClr val="002060"/>
                </a:solidFill>
              </a:rPr>
              <a:t>freedom; only do not turn</a:t>
            </a:r>
          </a:p>
          <a:p>
            <a:r>
              <a:rPr lang="en-US" sz="1400" b="1" i="1" dirty="0">
                <a:solidFill>
                  <a:srgbClr val="002060"/>
                </a:solidFill>
              </a:rPr>
              <a:t>your freedom into an </a:t>
            </a:r>
          </a:p>
          <a:p>
            <a:r>
              <a:rPr lang="en-US" sz="1400" b="1" i="1" dirty="0">
                <a:solidFill>
                  <a:srgbClr val="002060"/>
                </a:solidFill>
              </a:rPr>
              <a:t>opportunity for the flesh.</a:t>
            </a:r>
          </a:p>
          <a:p>
            <a:r>
              <a:rPr lang="en-US" sz="1400" b="1" i="1" dirty="0">
                <a:solidFill>
                  <a:srgbClr val="002060"/>
                </a:solidFill>
              </a:rPr>
              <a:t>but through love serve </a:t>
            </a:r>
          </a:p>
          <a:p>
            <a:r>
              <a:rPr lang="en-US" sz="1400" b="1" i="1" dirty="0">
                <a:solidFill>
                  <a:srgbClr val="002060"/>
                </a:solidFill>
              </a:rPr>
              <a:t>one  another.”  </a:t>
            </a:r>
            <a:r>
              <a:rPr lang="en-US" sz="1400" b="1" dirty="0"/>
              <a:t>(5:13)   </a:t>
            </a:r>
          </a:p>
        </p:txBody>
      </p:sp>
      <p:sp>
        <p:nvSpPr>
          <p:cNvPr id="64" name="TextBox 63"/>
          <p:cNvSpPr txBox="1"/>
          <p:nvPr/>
        </p:nvSpPr>
        <p:spPr>
          <a:xfrm>
            <a:off x="228600" y="4495800"/>
            <a:ext cx="798617" cy="369332"/>
          </a:xfrm>
          <a:prstGeom prst="rect">
            <a:avLst/>
          </a:prstGeom>
          <a:noFill/>
        </p:spPr>
        <p:txBody>
          <a:bodyPr wrap="none" rtlCol="0">
            <a:spAutoFit/>
          </a:bodyPr>
          <a:lstStyle/>
          <a:p>
            <a:r>
              <a:rPr lang="en-US" dirty="0"/>
              <a:t>   Style</a:t>
            </a:r>
          </a:p>
        </p:txBody>
      </p:sp>
      <p:sp>
        <p:nvSpPr>
          <p:cNvPr id="65" name="TextBox 64"/>
          <p:cNvSpPr txBox="1"/>
          <p:nvPr/>
        </p:nvSpPr>
        <p:spPr>
          <a:xfrm>
            <a:off x="1219200" y="4419600"/>
            <a:ext cx="7672669" cy="369332"/>
          </a:xfrm>
          <a:prstGeom prst="rect">
            <a:avLst/>
          </a:prstGeom>
          <a:noFill/>
        </p:spPr>
        <p:txBody>
          <a:bodyPr wrap="square" rtlCol="0">
            <a:spAutoFit/>
          </a:bodyPr>
          <a:lstStyle/>
          <a:p>
            <a:r>
              <a:rPr lang="en-US" dirty="0"/>
              <a:t>Vigorous, blunt, direct and brief…correct Judaizing teachers (see Acts 15:1)</a:t>
            </a:r>
          </a:p>
        </p:txBody>
      </p:sp>
      <p:sp>
        <p:nvSpPr>
          <p:cNvPr id="66" name="TextBox 65"/>
          <p:cNvSpPr txBox="1"/>
          <p:nvPr/>
        </p:nvSpPr>
        <p:spPr>
          <a:xfrm>
            <a:off x="228600" y="4953000"/>
            <a:ext cx="1014132" cy="369332"/>
          </a:xfrm>
          <a:prstGeom prst="rect">
            <a:avLst/>
          </a:prstGeom>
          <a:noFill/>
        </p:spPr>
        <p:txBody>
          <a:bodyPr wrap="square" rtlCol="0">
            <a:spAutoFit/>
          </a:bodyPr>
          <a:lstStyle/>
          <a:p>
            <a:r>
              <a:rPr lang="en-US" dirty="0"/>
              <a:t>Theme</a:t>
            </a:r>
          </a:p>
        </p:txBody>
      </p:sp>
      <p:sp>
        <p:nvSpPr>
          <p:cNvPr id="67" name="TextBox 66"/>
          <p:cNvSpPr txBox="1"/>
          <p:nvPr/>
        </p:nvSpPr>
        <p:spPr>
          <a:xfrm>
            <a:off x="1600200" y="4953000"/>
            <a:ext cx="6553200" cy="369332"/>
          </a:xfrm>
          <a:prstGeom prst="rect">
            <a:avLst/>
          </a:prstGeom>
          <a:noFill/>
        </p:spPr>
        <p:txBody>
          <a:bodyPr wrap="square" rtlCol="0">
            <a:spAutoFit/>
          </a:bodyPr>
          <a:lstStyle/>
          <a:p>
            <a:r>
              <a:rPr lang="en-US" dirty="0"/>
              <a:t>Justification comes through Christ Jesus, not by works of the Law</a:t>
            </a:r>
          </a:p>
        </p:txBody>
      </p:sp>
      <p:sp>
        <p:nvSpPr>
          <p:cNvPr id="68" name="TextBox 67"/>
          <p:cNvSpPr txBox="1"/>
          <p:nvPr/>
        </p:nvSpPr>
        <p:spPr>
          <a:xfrm>
            <a:off x="-152400" y="5562600"/>
            <a:ext cx="1447800" cy="369332"/>
          </a:xfrm>
          <a:prstGeom prst="rect">
            <a:avLst/>
          </a:prstGeom>
          <a:noFill/>
        </p:spPr>
        <p:txBody>
          <a:bodyPr wrap="square" rtlCol="0">
            <a:spAutoFit/>
          </a:bodyPr>
          <a:lstStyle/>
          <a:p>
            <a:r>
              <a:rPr lang="en-US" sz="1600" dirty="0"/>
              <a:t>    </a:t>
            </a:r>
            <a:r>
              <a:rPr lang="en-US" dirty="0"/>
              <a:t>Key Verse</a:t>
            </a:r>
          </a:p>
        </p:txBody>
      </p:sp>
      <p:sp>
        <p:nvSpPr>
          <p:cNvPr id="74" name="TextBox 73"/>
          <p:cNvSpPr txBox="1"/>
          <p:nvPr/>
        </p:nvSpPr>
        <p:spPr>
          <a:xfrm>
            <a:off x="1066800" y="5257800"/>
            <a:ext cx="7467600" cy="1077218"/>
          </a:xfrm>
          <a:prstGeom prst="rect">
            <a:avLst/>
          </a:prstGeom>
          <a:noFill/>
        </p:spPr>
        <p:txBody>
          <a:bodyPr wrap="square" rtlCol="0">
            <a:spAutoFit/>
          </a:bodyPr>
          <a:lstStyle/>
          <a:p>
            <a:r>
              <a:rPr lang="en-US" sz="1600" b="1" dirty="0">
                <a:solidFill>
                  <a:srgbClr val="002060"/>
                </a:solidFill>
              </a:rPr>
              <a:t>“Nevertheless, knowing that man is not justified by the works of the Law but through faith in Christ Jesus, even we have believed in Christ Jesus, so that we may  be justified by faith in Christ and not by the works of the Law, since by the works of the Law  no flesh will be justified.” </a:t>
            </a:r>
            <a:r>
              <a:rPr lang="en-US" sz="1600" b="1" dirty="0"/>
              <a:t>(2:16)    </a:t>
            </a:r>
          </a:p>
        </p:txBody>
      </p:sp>
      <p:sp>
        <p:nvSpPr>
          <p:cNvPr id="4" name="TextBox 3">
            <a:extLst>
              <a:ext uri="{FF2B5EF4-FFF2-40B4-BE49-F238E27FC236}">
                <a16:creationId xmlns:a16="http://schemas.microsoft.com/office/drawing/2014/main" id="{A244B7C5-47B7-DF46-B3D9-736705D79466}"/>
              </a:ext>
            </a:extLst>
          </p:cNvPr>
          <p:cNvSpPr txBox="1"/>
          <p:nvPr/>
        </p:nvSpPr>
        <p:spPr>
          <a:xfrm>
            <a:off x="19953" y="1614264"/>
            <a:ext cx="1237347" cy="2554545"/>
          </a:xfrm>
          <a:prstGeom prst="rect">
            <a:avLst/>
          </a:prstGeom>
          <a:noFill/>
        </p:spPr>
        <p:txBody>
          <a:bodyPr wrap="square" rtlCol="0">
            <a:spAutoFit/>
          </a:bodyPr>
          <a:lstStyle/>
          <a:p>
            <a:r>
              <a:rPr lang="en-US" sz="1600" b="1" dirty="0">
                <a:solidFill>
                  <a:srgbClr val="002060"/>
                </a:solidFill>
              </a:rPr>
              <a:t>“Be not deceived; God is not mocked: for whatsoever a man soweth, that shall </a:t>
            </a:r>
          </a:p>
          <a:p>
            <a:r>
              <a:rPr lang="en-US" sz="1600" b="1" dirty="0">
                <a:solidFill>
                  <a:srgbClr val="002060"/>
                </a:solidFill>
              </a:rPr>
              <a:t>he also reap” </a:t>
            </a:r>
            <a:r>
              <a:rPr lang="en-US" sz="1600" b="1" dirty="0"/>
              <a:t>6:7)</a:t>
            </a:r>
          </a:p>
        </p:txBody>
      </p:sp>
    </p:spTree>
    <p:extLst>
      <p:ext uri="{BB962C8B-B14F-4D97-AF65-F5344CB8AC3E}">
        <p14:creationId xmlns:p14="http://schemas.microsoft.com/office/powerpoint/2010/main" val="962976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441325" y="80963"/>
            <a:ext cx="7467557" cy="72019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en-US" altLang="en-US" sz="2400" b="1" dirty="0">
                <a:solidFill>
                  <a:srgbClr val="002060"/>
                </a:solidFill>
              </a:rPr>
              <a:t>Both Luke (in Acts) and Paul (in Galatians) wrote about </a:t>
            </a:r>
          </a:p>
          <a:p>
            <a:pPr>
              <a:lnSpc>
                <a:spcPct val="80000"/>
              </a:lnSpc>
            </a:pPr>
            <a:r>
              <a:rPr lang="en-US" altLang="en-US" sz="2400" b="1" dirty="0">
                <a:solidFill>
                  <a:srgbClr val="002060"/>
                </a:solidFill>
              </a:rPr>
              <a:t>events of Paul's early activity as a Christian.  </a:t>
            </a:r>
          </a:p>
        </p:txBody>
      </p:sp>
      <p:sp>
        <p:nvSpPr>
          <p:cNvPr id="5170" name="Text Box 50"/>
          <p:cNvSpPr txBox="1">
            <a:spLocks noChangeArrowheads="1"/>
          </p:cNvSpPr>
          <p:nvPr/>
        </p:nvSpPr>
        <p:spPr bwMode="auto">
          <a:xfrm>
            <a:off x="315913" y="903288"/>
            <a:ext cx="865187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a:defRPr>
                <a:solidFill>
                  <a:schemeClr val="tx1"/>
                </a:solidFill>
                <a:latin typeface="Arial" charset="0"/>
              </a:defRPr>
            </a:lvl1pPr>
            <a:lvl2pPr marL="4619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altLang="en-US" b="1" dirty="0"/>
              <a:t>Acts 9:6 &amp; 22:10 – Christ said:  "Arise and enter Damascus and  you will be told what you must do."</a:t>
            </a:r>
          </a:p>
          <a:p>
            <a:endParaRPr lang="en-US" altLang="en-US" sz="600" b="1" dirty="0"/>
          </a:p>
          <a:p>
            <a:r>
              <a:rPr lang="en-US" altLang="en-US" b="1" dirty="0"/>
              <a:t>Acts 26:16 – Christ also said to Paul:  "you will be a witness to things in which I will yet reveal to you."</a:t>
            </a:r>
          </a:p>
          <a:p>
            <a:endParaRPr lang="en-US" altLang="en-US" sz="600" dirty="0"/>
          </a:p>
          <a:p>
            <a:r>
              <a:rPr lang="en-US" altLang="en-US" b="1" dirty="0"/>
              <a:t>Acts 9:17-18 – Encounter with Ananias and subsequent baptism.</a:t>
            </a:r>
          </a:p>
          <a:p>
            <a:endParaRPr lang="en-US" altLang="en-US" sz="600" b="1" dirty="0"/>
          </a:p>
          <a:p>
            <a:r>
              <a:rPr lang="en-US" altLang="en-US" b="1" dirty="0"/>
              <a:t>Acts 9:20 – His desire to preach Jesus as the Son of God was immediate. </a:t>
            </a:r>
          </a:p>
          <a:p>
            <a:endParaRPr lang="en-US" altLang="en-US" sz="600" b="1" dirty="0"/>
          </a:p>
          <a:p>
            <a:r>
              <a:rPr lang="en-US" altLang="en-US" b="1" dirty="0"/>
              <a:t>Acts 9:19 – He was with the disciples in Damascus for "several" days. </a:t>
            </a:r>
          </a:p>
          <a:p>
            <a:endParaRPr lang="en-US" altLang="en-US" sz="600" b="1" dirty="0"/>
          </a:p>
          <a:p>
            <a:r>
              <a:rPr lang="en-US" altLang="en-US" b="1" dirty="0"/>
              <a:t>Gal 1:11-12 – Paul says his message came directly though the revelation of Jesus Christ.</a:t>
            </a:r>
            <a:r>
              <a:rPr lang="en-US" altLang="en-US" dirty="0"/>
              <a:t> </a:t>
            </a:r>
            <a:endParaRPr lang="en-US" altLang="en-US" b="1" dirty="0"/>
          </a:p>
          <a:p>
            <a:endParaRPr lang="en-US" altLang="en-US" sz="600" b="1" dirty="0"/>
          </a:p>
          <a:p>
            <a:r>
              <a:rPr lang="en-US" altLang="en-US" b="1" dirty="0"/>
              <a:t>Gal 1:16-17</a:t>
            </a:r>
            <a:r>
              <a:rPr lang="en-US" altLang="en-US" dirty="0"/>
              <a:t> </a:t>
            </a:r>
            <a:r>
              <a:rPr lang="en-US" altLang="en-US" b="1" dirty="0"/>
              <a:t>– Paul did not consult with any man but went to Arabia and returned again to Damascus.  (The time spent in Arabia is unknown.)</a:t>
            </a:r>
          </a:p>
          <a:p>
            <a:endParaRPr lang="en-US" altLang="en-US" sz="600" b="1" dirty="0"/>
          </a:p>
          <a:p>
            <a:r>
              <a:rPr lang="en-US" altLang="en-US" b="1" dirty="0"/>
              <a:t>Acts 9:22</a:t>
            </a:r>
            <a:r>
              <a:rPr lang="en-US" altLang="en-US" dirty="0"/>
              <a:t> </a:t>
            </a:r>
            <a:r>
              <a:rPr lang="en-US" altLang="en-US" b="1" dirty="0"/>
              <a:t>–</a:t>
            </a:r>
            <a:r>
              <a:rPr lang="en-US" altLang="en-US" dirty="0"/>
              <a:t> </a:t>
            </a:r>
            <a:r>
              <a:rPr lang="en-US" altLang="en-US" b="1" dirty="0"/>
              <a:t>His preaching in Damascus was dynamic, "confounding" the Jews and proving that Jesus is the Christ (the Jewish Messiah).</a:t>
            </a:r>
            <a:endParaRPr lang="en-US" altLang="en-US" sz="600" b="1" dirty="0"/>
          </a:p>
          <a:p>
            <a:endParaRPr lang="en-US" altLang="en-US" sz="600" b="1" dirty="0"/>
          </a:p>
          <a:p>
            <a:r>
              <a:rPr lang="en-US" altLang="en-US" b="1" dirty="0"/>
              <a:t>Acts 9:23-24 – When "many" days had elapsed, his preaching became so intolerable for the Jews that they sought to kill him.  </a:t>
            </a:r>
          </a:p>
          <a:p>
            <a:endParaRPr lang="en-US" altLang="en-US" sz="600" b="1" dirty="0"/>
          </a:p>
          <a:p>
            <a:r>
              <a:rPr lang="en-US" altLang="en-US" b="1" dirty="0"/>
              <a:t>Acts 9:25, 2 Cor 11:32-33</a:t>
            </a:r>
            <a:r>
              <a:rPr lang="en-US" altLang="en-US" dirty="0"/>
              <a:t> </a:t>
            </a:r>
            <a:r>
              <a:rPr lang="en-US" altLang="en-US" b="1" dirty="0"/>
              <a:t>–</a:t>
            </a:r>
            <a:r>
              <a:rPr lang="en-US" altLang="en-US" dirty="0"/>
              <a:t> </a:t>
            </a:r>
            <a:r>
              <a:rPr lang="en-US" altLang="en-US" b="1" dirty="0"/>
              <a:t>He escaped from the Jews over the city wall. </a:t>
            </a:r>
          </a:p>
          <a:p>
            <a:endParaRPr lang="en-US" altLang="en-US" sz="600" b="1" dirty="0"/>
          </a:p>
          <a:p>
            <a:r>
              <a:rPr lang="en-US" altLang="en-US" b="1" dirty="0"/>
              <a:t>Acts 9:26-28, Gal 1:18 –</a:t>
            </a:r>
            <a:r>
              <a:rPr lang="en-US" altLang="en-US" dirty="0"/>
              <a:t> </a:t>
            </a:r>
            <a:r>
              <a:rPr lang="en-US" altLang="en-US" b="1" dirty="0"/>
              <a:t>After 3 years, he made his first trip to Jerusalem to meet with Peter.</a:t>
            </a:r>
          </a:p>
        </p:txBody>
      </p:sp>
    </p:spTree>
    <p:extLst>
      <p:ext uri="{BB962C8B-B14F-4D97-AF65-F5344CB8AC3E}">
        <p14:creationId xmlns:p14="http://schemas.microsoft.com/office/powerpoint/2010/main" val="2488103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33EFE-BD42-BF4C-9675-76C4906B3D75}"/>
              </a:ext>
            </a:extLst>
          </p:cNvPr>
          <p:cNvSpPr txBox="1"/>
          <p:nvPr/>
        </p:nvSpPr>
        <p:spPr>
          <a:xfrm>
            <a:off x="1447800" y="117693"/>
            <a:ext cx="2057400" cy="674030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Matthew</a:t>
            </a:r>
          </a:p>
          <a:p>
            <a:r>
              <a:rPr lang="en-US" sz="1600" b="1" dirty="0">
                <a:latin typeface="Arial" panose="020B0604020202020204" pitchFamily="34" charset="0"/>
                <a:cs typeface="Arial" panose="020B0604020202020204" pitchFamily="34" charset="0"/>
              </a:rPr>
              <a:t>Mark</a:t>
            </a:r>
          </a:p>
          <a:p>
            <a:r>
              <a:rPr lang="en-US" sz="1600" b="1" dirty="0">
                <a:latin typeface="Arial" panose="020B0604020202020204" pitchFamily="34" charset="0"/>
                <a:cs typeface="Arial" panose="020B0604020202020204" pitchFamily="34" charset="0"/>
              </a:rPr>
              <a:t>Luke </a:t>
            </a:r>
          </a:p>
          <a:p>
            <a:r>
              <a:rPr lang="en-US" sz="1600" b="1" dirty="0">
                <a:latin typeface="Arial" panose="020B0604020202020204" pitchFamily="34" charset="0"/>
                <a:cs typeface="Arial" panose="020B0604020202020204" pitchFamily="34" charset="0"/>
              </a:rPr>
              <a:t>John</a:t>
            </a:r>
          </a:p>
          <a:p>
            <a:r>
              <a:rPr lang="en-US" sz="1600" b="1" dirty="0">
                <a:latin typeface="Arial" panose="020B0604020202020204" pitchFamily="34" charset="0"/>
                <a:cs typeface="Arial" panose="020B0604020202020204" pitchFamily="34" charset="0"/>
              </a:rPr>
              <a:t>Acts</a:t>
            </a:r>
          </a:p>
          <a:p>
            <a:r>
              <a:rPr lang="en-US" sz="1600" b="1" dirty="0">
                <a:latin typeface="Arial" panose="020B0604020202020204" pitchFamily="34" charset="0"/>
                <a:cs typeface="Arial" panose="020B0604020202020204" pitchFamily="34" charset="0"/>
              </a:rPr>
              <a:t>Romans</a:t>
            </a:r>
          </a:p>
          <a:p>
            <a:r>
              <a:rPr lang="en-US" sz="1600" b="1" dirty="0">
                <a:latin typeface="Arial" panose="020B0604020202020204" pitchFamily="34" charset="0"/>
                <a:cs typeface="Arial" panose="020B0604020202020204" pitchFamily="34" charset="0"/>
              </a:rPr>
              <a:t>1 Corinthians</a:t>
            </a:r>
          </a:p>
          <a:p>
            <a:r>
              <a:rPr lang="en-US" sz="1600" b="1" dirty="0">
                <a:latin typeface="Arial" panose="020B0604020202020204" pitchFamily="34" charset="0"/>
                <a:cs typeface="Arial" panose="020B0604020202020204" pitchFamily="34" charset="0"/>
              </a:rPr>
              <a:t>2 Corinthians</a:t>
            </a:r>
          </a:p>
          <a:p>
            <a:r>
              <a:rPr lang="en-US" sz="1600" b="1" dirty="0">
                <a:solidFill>
                  <a:srgbClr val="FF0000"/>
                </a:solidFill>
                <a:latin typeface="Arial" panose="020B0604020202020204" pitchFamily="34" charset="0"/>
                <a:cs typeface="Arial" panose="020B0604020202020204" pitchFamily="34" charset="0"/>
              </a:rPr>
              <a:t>Galatians</a:t>
            </a:r>
          </a:p>
          <a:p>
            <a:r>
              <a:rPr lang="en-US" sz="1600" b="1" dirty="0">
                <a:latin typeface="Arial" panose="020B0604020202020204" pitchFamily="34" charset="0"/>
                <a:cs typeface="Arial" panose="020B0604020202020204" pitchFamily="34" charset="0"/>
              </a:rPr>
              <a:t>Ephesians</a:t>
            </a:r>
          </a:p>
          <a:p>
            <a:r>
              <a:rPr lang="en-US" sz="1600" b="1" dirty="0">
                <a:latin typeface="Arial" panose="020B0604020202020204" pitchFamily="34" charset="0"/>
                <a:cs typeface="Arial" panose="020B0604020202020204" pitchFamily="34" charset="0"/>
              </a:rPr>
              <a:t>Philippians</a:t>
            </a:r>
          </a:p>
          <a:p>
            <a:r>
              <a:rPr lang="en-US" sz="1600" b="1" dirty="0">
                <a:latin typeface="Arial" panose="020B0604020202020204" pitchFamily="34" charset="0"/>
                <a:cs typeface="Arial" panose="020B0604020202020204" pitchFamily="34" charset="0"/>
              </a:rPr>
              <a:t>Colossians</a:t>
            </a:r>
          </a:p>
          <a:p>
            <a:r>
              <a:rPr lang="en-US" sz="1600" b="1" dirty="0">
                <a:latin typeface="Arial" panose="020B0604020202020204" pitchFamily="34" charset="0"/>
                <a:cs typeface="Arial" panose="020B0604020202020204" pitchFamily="34" charset="0"/>
              </a:rPr>
              <a:t>1 Thessalonians</a:t>
            </a:r>
          </a:p>
          <a:p>
            <a:r>
              <a:rPr lang="en-US" sz="1600" b="1" dirty="0">
                <a:latin typeface="Arial" panose="020B0604020202020204" pitchFamily="34" charset="0"/>
                <a:cs typeface="Arial" panose="020B0604020202020204" pitchFamily="34" charset="0"/>
              </a:rPr>
              <a:t>2 Thessalonians</a:t>
            </a:r>
          </a:p>
          <a:p>
            <a:r>
              <a:rPr lang="en-US" sz="1600" b="1" dirty="0">
                <a:latin typeface="Arial" panose="020B0604020202020204" pitchFamily="34" charset="0"/>
                <a:cs typeface="Arial" panose="020B0604020202020204" pitchFamily="34" charset="0"/>
              </a:rPr>
              <a:t>1 Timothy</a:t>
            </a:r>
          </a:p>
          <a:p>
            <a:r>
              <a:rPr lang="en-US" sz="1600" b="1" dirty="0">
                <a:latin typeface="Arial" panose="020B0604020202020204" pitchFamily="34" charset="0"/>
                <a:cs typeface="Arial" panose="020B0604020202020204" pitchFamily="34" charset="0"/>
              </a:rPr>
              <a:t>2 Timothy</a:t>
            </a:r>
          </a:p>
          <a:p>
            <a:r>
              <a:rPr lang="en-US" sz="1600" b="1" dirty="0">
                <a:latin typeface="Arial" panose="020B0604020202020204" pitchFamily="34" charset="0"/>
                <a:cs typeface="Arial" panose="020B0604020202020204" pitchFamily="34" charset="0"/>
              </a:rPr>
              <a:t>Titus</a:t>
            </a:r>
          </a:p>
          <a:p>
            <a:r>
              <a:rPr lang="en-US" sz="1600" b="1" dirty="0">
                <a:latin typeface="Arial" panose="020B0604020202020204" pitchFamily="34" charset="0"/>
                <a:cs typeface="Arial" panose="020B0604020202020204" pitchFamily="34" charset="0"/>
              </a:rPr>
              <a:t>Philemon </a:t>
            </a:r>
          </a:p>
          <a:p>
            <a:r>
              <a:rPr lang="en-US" sz="1600" b="1" dirty="0">
                <a:latin typeface="Arial" panose="020B0604020202020204" pitchFamily="34" charset="0"/>
                <a:cs typeface="Arial" panose="020B0604020202020204" pitchFamily="34" charset="0"/>
              </a:rPr>
              <a:t>Hebrews</a:t>
            </a:r>
          </a:p>
          <a:p>
            <a:r>
              <a:rPr lang="en-US" sz="1600" b="1" dirty="0">
                <a:latin typeface="Arial" panose="020B0604020202020204" pitchFamily="34" charset="0"/>
                <a:cs typeface="Arial" panose="020B0604020202020204" pitchFamily="34" charset="0"/>
              </a:rPr>
              <a:t>James</a:t>
            </a:r>
          </a:p>
          <a:p>
            <a:r>
              <a:rPr lang="en-US" sz="1600" b="1" dirty="0">
                <a:latin typeface="Arial" panose="020B0604020202020204" pitchFamily="34" charset="0"/>
                <a:cs typeface="Arial" panose="020B0604020202020204" pitchFamily="34" charset="0"/>
              </a:rPr>
              <a:t>1 Peter</a:t>
            </a:r>
          </a:p>
          <a:p>
            <a:r>
              <a:rPr lang="en-US" sz="1600" b="1" dirty="0">
                <a:latin typeface="Arial" panose="020B0604020202020204" pitchFamily="34" charset="0"/>
                <a:cs typeface="Arial" panose="020B0604020202020204" pitchFamily="34" charset="0"/>
              </a:rPr>
              <a:t>2 Peter</a:t>
            </a:r>
          </a:p>
          <a:p>
            <a:r>
              <a:rPr lang="en-US" sz="1600" b="1" dirty="0">
                <a:latin typeface="Arial" panose="020B0604020202020204" pitchFamily="34" charset="0"/>
                <a:cs typeface="Arial" panose="020B0604020202020204" pitchFamily="34" charset="0"/>
              </a:rPr>
              <a:t>1 John</a:t>
            </a:r>
          </a:p>
          <a:p>
            <a:r>
              <a:rPr lang="en-US" sz="1600" b="1" dirty="0">
                <a:latin typeface="Arial" panose="020B0604020202020204" pitchFamily="34" charset="0"/>
                <a:cs typeface="Arial" panose="020B0604020202020204" pitchFamily="34" charset="0"/>
              </a:rPr>
              <a:t>2 John</a:t>
            </a:r>
          </a:p>
          <a:p>
            <a:r>
              <a:rPr lang="en-US" sz="1600" b="1" dirty="0">
                <a:latin typeface="Arial" panose="020B0604020202020204" pitchFamily="34" charset="0"/>
                <a:cs typeface="Arial" panose="020B0604020202020204" pitchFamily="34" charset="0"/>
              </a:rPr>
              <a:t>3 John</a:t>
            </a:r>
          </a:p>
          <a:p>
            <a:r>
              <a:rPr lang="en-US" sz="1600" b="1" dirty="0">
                <a:latin typeface="Arial" panose="020B0604020202020204" pitchFamily="34" charset="0"/>
                <a:cs typeface="Arial" panose="020B0604020202020204" pitchFamily="34" charset="0"/>
              </a:rPr>
              <a:t>Jude</a:t>
            </a:r>
          </a:p>
          <a:p>
            <a:r>
              <a:rPr lang="en-US" sz="1600" b="1" dirty="0">
                <a:latin typeface="Arial" panose="020B0604020202020204" pitchFamily="34" charset="0"/>
                <a:cs typeface="Arial" panose="020B0604020202020204" pitchFamily="34" charset="0"/>
              </a:rPr>
              <a:t>Revelation</a:t>
            </a:r>
          </a:p>
        </p:txBody>
      </p:sp>
      <p:sp>
        <p:nvSpPr>
          <p:cNvPr id="4" name="TextBox 3">
            <a:extLst>
              <a:ext uri="{FF2B5EF4-FFF2-40B4-BE49-F238E27FC236}">
                <a16:creationId xmlns:a16="http://schemas.microsoft.com/office/drawing/2014/main" id="{94FAC7AB-4D08-0F40-BB9F-C5E491FC73EC}"/>
              </a:ext>
            </a:extLst>
          </p:cNvPr>
          <p:cNvSpPr txBox="1"/>
          <p:nvPr/>
        </p:nvSpPr>
        <p:spPr>
          <a:xfrm>
            <a:off x="6019800" y="125290"/>
            <a:ext cx="3094828" cy="7471373"/>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James	          	50 AD	</a:t>
            </a:r>
          </a:p>
          <a:p>
            <a:r>
              <a:rPr lang="en-US" sz="1600" b="1" dirty="0">
                <a:latin typeface="Arial" panose="020B0604020202020204" pitchFamily="34" charset="0"/>
                <a:cs typeface="Arial" panose="020B0604020202020204" pitchFamily="34" charset="0"/>
              </a:rPr>
              <a:t>Mark		50 AD</a:t>
            </a:r>
          </a:p>
          <a:p>
            <a:r>
              <a:rPr lang="en-US" sz="1600" b="1" dirty="0">
                <a:latin typeface="Arial" panose="020B0604020202020204" pitchFamily="34" charset="0"/>
                <a:cs typeface="Arial" panose="020B0604020202020204" pitchFamily="34" charset="0"/>
              </a:rPr>
              <a:t>1 Thessalonians	52 AD</a:t>
            </a:r>
          </a:p>
          <a:p>
            <a:r>
              <a:rPr lang="en-US" sz="1600" b="1" dirty="0">
                <a:latin typeface="Arial" panose="020B0604020202020204" pitchFamily="34" charset="0"/>
                <a:cs typeface="Arial" panose="020B0604020202020204" pitchFamily="34" charset="0"/>
              </a:rPr>
              <a:t>2 Thessalonians	52 AD</a:t>
            </a:r>
          </a:p>
          <a:p>
            <a:r>
              <a:rPr lang="en-US" sz="1600" b="1" dirty="0">
                <a:latin typeface="Arial" panose="020B0604020202020204" pitchFamily="34" charset="0"/>
                <a:cs typeface="Arial" panose="020B0604020202020204" pitchFamily="34" charset="0"/>
              </a:rPr>
              <a:t>1 Corinthians	57 AD</a:t>
            </a:r>
          </a:p>
          <a:p>
            <a:r>
              <a:rPr lang="en-US" sz="1600" b="1" dirty="0">
                <a:latin typeface="Arial" panose="020B0604020202020204" pitchFamily="34" charset="0"/>
                <a:cs typeface="Arial" panose="020B0604020202020204" pitchFamily="34" charset="0"/>
              </a:rPr>
              <a:t>2 Corinthians	57 AD</a:t>
            </a:r>
          </a:p>
          <a:p>
            <a:r>
              <a:rPr lang="en-US" sz="1600" b="1" u="sng" dirty="0">
                <a:solidFill>
                  <a:srgbClr val="FF0000"/>
                </a:solidFill>
                <a:latin typeface="Arial" panose="020B0604020202020204" pitchFamily="34" charset="0"/>
                <a:cs typeface="Arial" panose="020B0604020202020204" pitchFamily="34" charset="0"/>
              </a:rPr>
              <a:t>Galatians</a:t>
            </a:r>
            <a:r>
              <a:rPr lang="en-US" sz="1600" b="1" dirty="0">
                <a:latin typeface="Arial" panose="020B0604020202020204" pitchFamily="34" charset="0"/>
                <a:cs typeface="Arial" panose="020B0604020202020204" pitchFamily="34" charset="0"/>
              </a:rPr>
              <a:t>	58 AD</a:t>
            </a:r>
          </a:p>
          <a:p>
            <a:r>
              <a:rPr lang="en-US" sz="1600" b="1" dirty="0">
                <a:latin typeface="Arial" panose="020B0604020202020204" pitchFamily="34" charset="0"/>
                <a:cs typeface="Arial" panose="020B0604020202020204" pitchFamily="34" charset="0"/>
              </a:rPr>
              <a:t>Romans		58 AD</a:t>
            </a:r>
          </a:p>
          <a:p>
            <a:r>
              <a:rPr lang="en-US" sz="1600" b="1" dirty="0">
                <a:latin typeface="Arial" panose="020B0604020202020204" pitchFamily="34" charset="0"/>
                <a:cs typeface="Arial" panose="020B0604020202020204" pitchFamily="34" charset="0"/>
              </a:rPr>
              <a:t>Matthew		58 AD</a:t>
            </a:r>
          </a:p>
          <a:p>
            <a:r>
              <a:rPr lang="en-US" sz="1600" b="1" dirty="0">
                <a:latin typeface="Arial" panose="020B0604020202020204" pitchFamily="34" charset="0"/>
                <a:cs typeface="Arial" panose="020B0604020202020204" pitchFamily="34" charset="0"/>
              </a:rPr>
              <a:t>Luke		58 AD</a:t>
            </a:r>
          </a:p>
          <a:p>
            <a:r>
              <a:rPr lang="en-US" sz="1600" b="1" dirty="0">
                <a:latin typeface="Arial" panose="020B0604020202020204" pitchFamily="34" charset="0"/>
                <a:cs typeface="Arial" panose="020B0604020202020204" pitchFamily="34" charset="0"/>
              </a:rPr>
              <a:t>Acts		62 AD</a:t>
            </a:r>
          </a:p>
          <a:p>
            <a:r>
              <a:rPr lang="en-US" sz="1600" b="1" dirty="0">
                <a:latin typeface="Arial" panose="020B0604020202020204" pitchFamily="34" charset="0"/>
                <a:cs typeface="Arial" panose="020B0604020202020204" pitchFamily="34" charset="0"/>
              </a:rPr>
              <a:t>Philippians	62 AD</a:t>
            </a:r>
          </a:p>
          <a:p>
            <a:r>
              <a:rPr lang="en-US" sz="1600" b="1" dirty="0">
                <a:latin typeface="Arial" panose="020B0604020202020204" pitchFamily="34" charset="0"/>
                <a:cs typeface="Arial" panose="020B0604020202020204" pitchFamily="34" charset="0"/>
              </a:rPr>
              <a:t>Philemon	62 AD</a:t>
            </a:r>
          </a:p>
          <a:p>
            <a:r>
              <a:rPr lang="en-US" sz="1600" b="1" dirty="0">
                <a:latin typeface="Arial" panose="020B0604020202020204" pitchFamily="34" charset="0"/>
                <a:cs typeface="Arial" panose="020B0604020202020204" pitchFamily="34" charset="0"/>
              </a:rPr>
              <a:t>Colossians	62 AD</a:t>
            </a:r>
          </a:p>
          <a:p>
            <a:r>
              <a:rPr lang="en-US" sz="1600" b="1" dirty="0">
                <a:latin typeface="Arial" panose="020B0604020202020204" pitchFamily="34" charset="0"/>
                <a:cs typeface="Arial" panose="020B0604020202020204" pitchFamily="34" charset="0"/>
              </a:rPr>
              <a:t>Ephesians	62 AD</a:t>
            </a:r>
          </a:p>
          <a:p>
            <a:r>
              <a:rPr lang="en-US" sz="1600" b="1" dirty="0">
                <a:latin typeface="Arial" panose="020B0604020202020204" pitchFamily="34" charset="0"/>
                <a:cs typeface="Arial" panose="020B0604020202020204" pitchFamily="34" charset="0"/>
              </a:rPr>
              <a:t>1 Peter		65 AD</a:t>
            </a:r>
          </a:p>
          <a:p>
            <a:r>
              <a:rPr lang="en-US" sz="1600" b="1" dirty="0">
                <a:latin typeface="Arial" panose="020B0604020202020204" pitchFamily="34" charset="0"/>
                <a:cs typeface="Arial" panose="020B0604020202020204" pitchFamily="34" charset="0"/>
              </a:rPr>
              <a:t>2 Peter 		67 AD</a:t>
            </a:r>
          </a:p>
          <a:p>
            <a:r>
              <a:rPr lang="en-US" sz="1600" b="1" dirty="0">
                <a:latin typeface="Arial" panose="020B0604020202020204" pitchFamily="34" charset="0"/>
                <a:cs typeface="Arial" panose="020B0604020202020204" pitchFamily="34" charset="0"/>
              </a:rPr>
              <a:t>Jude 		67 AD</a:t>
            </a:r>
          </a:p>
          <a:p>
            <a:r>
              <a:rPr lang="en-US" sz="1600" b="1" dirty="0">
                <a:latin typeface="Arial" panose="020B0604020202020204" pitchFamily="34" charset="0"/>
                <a:cs typeface="Arial" panose="020B0604020202020204" pitchFamily="34" charset="0"/>
              </a:rPr>
              <a:t>Titus		67 AD</a:t>
            </a:r>
          </a:p>
          <a:p>
            <a:r>
              <a:rPr lang="en-US" sz="1600" b="1" dirty="0">
                <a:latin typeface="Arial" panose="020B0604020202020204" pitchFamily="34" charset="0"/>
                <a:cs typeface="Arial" panose="020B0604020202020204" pitchFamily="34" charset="0"/>
              </a:rPr>
              <a:t>1 Timothy	67 AD</a:t>
            </a:r>
          </a:p>
          <a:p>
            <a:r>
              <a:rPr lang="en-US" sz="1600" b="1" dirty="0">
                <a:latin typeface="Arial" panose="020B0604020202020204" pitchFamily="34" charset="0"/>
                <a:cs typeface="Arial" panose="020B0604020202020204" pitchFamily="34" charset="0"/>
              </a:rPr>
              <a:t>2 Timothy	68 AD</a:t>
            </a:r>
          </a:p>
          <a:p>
            <a:r>
              <a:rPr lang="en-US" sz="1600" b="1" dirty="0">
                <a:latin typeface="Arial" panose="020B0604020202020204" pitchFamily="34" charset="0"/>
                <a:cs typeface="Arial" panose="020B0604020202020204" pitchFamily="34" charset="0"/>
              </a:rPr>
              <a:t>Hebrews		69 AD</a:t>
            </a:r>
          </a:p>
          <a:p>
            <a:r>
              <a:rPr lang="en-US" sz="1600" b="1" dirty="0">
                <a:latin typeface="Arial" panose="020B0604020202020204" pitchFamily="34" charset="0"/>
                <a:cs typeface="Arial" panose="020B0604020202020204" pitchFamily="34" charset="0"/>
              </a:rPr>
              <a:t>John (Gospel)	85 AD</a:t>
            </a:r>
          </a:p>
          <a:p>
            <a:r>
              <a:rPr lang="en-US" sz="1600" b="1" dirty="0">
                <a:latin typeface="Arial" panose="020B0604020202020204" pitchFamily="34" charset="0"/>
                <a:cs typeface="Arial" panose="020B0604020202020204" pitchFamily="34" charset="0"/>
              </a:rPr>
              <a:t>1 John		85 AD</a:t>
            </a:r>
          </a:p>
          <a:p>
            <a:r>
              <a:rPr lang="en-US" sz="1600" b="1" dirty="0">
                <a:latin typeface="Arial" panose="020B0604020202020204" pitchFamily="34" charset="0"/>
                <a:cs typeface="Arial" panose="020B0604020202020204" pitchFamily="34" charset="0"/>
              </a:rPr>
              <a:t>2 John		85 AD</a:t>
            </a:r>
          </a:p>
          <a:p>
            <a:r>
              <a:rPr lang="en-US" sz="1600" b="1" dirty="0">
                <a:latin typeface="Arial" panose="020B0604020202020204" pitchFamily="34" charset="0"/>
                <a:cs typeface="Arial" panose="020B0604020202020204" pitchFamily="34" charset="0"/>
              </a:rPr>
              <a:t>3 John		85 AD</a:t>
            </a:r>
          </a:p>
          <a:p>
            <a:r>
              <a:rPr lang="en-US" sz="1600" b="1" dirty="0">
                <a:latin typeface="Arial" panose="020B0604020202020204" pitchFamily="34" charset="0"/>
                <a:cs typeface="Arial" panose="020B0604020202020204" pitchFamily="34" charset="0"/>
              </a:rPr>
              <a:t>Revelation	95 AD</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1E2DC5-378E-854C-A332-707165DEEF17}"/>
              </a:ext>
            </a:extLst>
          </p:cNvPr>
          <p:cNvSpPr txBox="1"/>
          <p:nvPr/>
        </p:nvSpPr>
        <p:spPr>
          <a:xfrm>
            <a:off x="457200" y="1143000"/>
            <a:ext cx="695960" cy="2648802"/>
          </a:xfrm>
          <a:prstGeom prst="rect">
            <a:avLst/>
          </a:prstGeom>
          <a:solidFill>
            <a:schemeClr val="tx1"/>
          </a:solidFill>
        </p:spPr>
        <p:txBody>
          <a:bodyPr vert="wordArtVert" wrap="none" rtlCol="0">
            <a:spAutoFit/>
          </a:bodyPr>
          <a:lstStyle/>
          <a:p>
            <a:r>
              <a:rPr lang="en-US" sz="2800" dirty="0">
                <a:solidFill>
                  <a:schemeClr val="bg1"/>
                </a:solidFill>
              </a:rPr>
              <a:t>CANON</a:t>
            </a:r>
          </a:p>
        </p:txBody>
      </p:sp>
      <p:sp>
        <p:nvSpPr>
          <p:cNvPr id="6" name="TextBox 5">
            <a:extLst>
              <a:ext uri="{FF2B5EF4-FFF2-40B4-BE49-F238E27FC236}">
                <a16:creationId xmlns:a16="http://schemas.microsoft.com/office/drawing/2014/main" id="{C9AE2C7E-A03C-4E48-A232-60C14185D943}"/>
              </a:ext>
            </a:extLst>
          </p:cNvPr>
          <p:cNvSpPr txBox="1"/>
          <p:nvPr/>
        </p:nvSpPr>
        <p:spPr>
          <a:xfrm>
            <a:off x="4572000" y="125290"/>
            <a:ext cx="695960" cy="6725111"/>
          </a:xfrm>
          <a:prstGeom prst="rect">
            <a:avLst/>
          </a:prstGeom>
          <a:solidFill>
            <a:schemeClr val="tx1"/>
          </a:solidFill>
        </p:spPr>
        <p:txBody>
          <a:bodyPr vert="wordArtVert" wrap="none" rtlCol="0">
            <a:spAutoFit/>
          </a:bodyPr>
          <a:lstStyle/>
          <a:p>
            <a:r>
              <a:rPr lang="en-US" sz="2800" dirty="0">
                <a:solidFill>
                  <a:schemeClr val="bg1"/>
                </a:solidFill>
              </a:rPr>
              <a:t>CHRONOLOGICAL</a:t>
            </a:r>
          </a:p>
        </p:txBody>
      </p:sp>
      <p:sp>
        <p:nvSpPr>
          <p:cNvPr id="7" name="TextBox 6">
            <a:extLst>
              <a:ext uri="{FF2B5EF4-FFF2-40B4-BE49-F238E27FC236}">
                <a16:creationId xmlns:a16="http://schemas.microsoft.com/office/drawing/2014/main" id="{63FA542F-8C30-4545-95F1-978F95B0399D}"/>
              </a:ext>
            </a:extLst>
          </p:cNvPr>
          <p:cNvSpPr txBox="1"/>
          <p:nvPr/>
        </p:nvSpPr>
        <p:spPr>
          <a:xfrm>
            <a:off x="-2895600" y="44196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03A6B7C7-9372-A14C-95C6-401571F2815C}"/>
              </a:ext>
            </a:extLst>
          </p:cNvPr>
          <p:cNvSpPr txBox="1"/>
          <p:nvPr/>
        </p:nvSpPr>
        <p:spPr>
          <a:xfrm>
            <a:off x="29372" y="5780782"/>
            <a:ext cx="1242060" cy="1077218"/>
          </a:xfrm>
          <a:prstGeom prst="rect">
            <a:avLst/>
          </a:prstGeom>
          <a:noFill/>
        </p:spPr>
        <p:txBody>
          <a:bodyPr wrap="square" rtlCol="0">
            <a:spAutoFit/>
          </a:bodyPr>
          <a:lstStyle/>
          <a:p>
            <a:r>
              <a:rPr lang="en-US" sz="1600" i="1" dirty="0"/>
              <a:t>*From Hester, Heart of NT History</a:t>
            </a:r>
          </a:p>
        </p:txBody>
      </p:sp>
    </p:spTree>
    <p:extLst>
      <p:ext uri="{BB962C8B-B14F-4D97-AF65-F5344CB8AC3E}">
        <p14:creationId xmlns:p14="http://schemas.microsoft.com/office/powerpoint/2010/main" val="295693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8D11-4B4A-7F4F-87FA-29D802DEF44D}"/>
              </a:ext>
            </a:extLst>
          </p:cNvPr>
          <p:cNvSpPr>
            <a:spLocks noGrp="1"/>
          </p:cNvSpPr>
          <p:nvPr>
            <p:ph type="title"/>
          </p:nvPr>
        </p:nvSpPr>
        <p:spPr/>
        <p:txBody>
          <a:bodyPr>
            <a:normAutofit/>
          </a:bodyPr>
          <a:lstStyle/>
          <a:p>
            <a:r>
              <a:rPr lang="en-US" sz="3200" dirty="0"/>
              <a:t>About the New Testament  “Canon”</a:t>
            </a:r>
          </a:p>
        </p:txBody>
      </p:sp>
      <p:sp>
        <p:nvSpPr>
          <p:cNvPr id="3" name="Content Placeholder 2">
            <a:extLst>
              <a:ext uri="{FF2B5EF4-FFF2-40B4-BE49-F238E27FC236}">
                <a16:creationId xmlns:a16="http://schemas.microsoft.com/office/drawing/2014/main" id="{D084CC27-97BF-3748-B3CC-461AF0B630A5}"/>
              </a:ext>
            </a:extLst>
          </p:cNvPr>
          <p:cNvSpPr>
            <a:spLocks noGrp="1"/>
          </p:cNvSpPr>
          <p:nvPr>
            <p:ph idx="1"/>
          </p:nvPr>
        </p:nvSpPr>
        <p:spPr>
          <a:xfrm>
            <a:off x="0" y="1676399"/>
            <a:ext cx="9144000" cy="5103019"/>
          </a:xfrm>
        </p:spPr>
        <p:txBody>
          <a:bodyPr/>
          <a:lstStyle/>
          <a:p>
            <a:pPr marL="118872" indent="0">
              <a:buNone/>
            </a:pPr>
            <a:r>
              <a:rPr lang="en-US" sz="2400" dirty="0"/>
              <a:t>The list of books which are recognized as inspired and authoritative. </a:t>
            </a:r>
          </a:p>
          <a:p>
            <a:pPr marL="118872" indent="0">
              <a:buNone/>
            </a:pPr>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CA80445A-2EA1-FA4B-9E8F-738F634D433B}"/>
              </a:ext>
            </a:extLst>
          </p:cNvPr>
          <p:cNvSpPr txBox="1"/>
          <p:nvPr/>
        </p:nvSpPr>
        <p:spPr>
          <a:xfrm>
            <a:off x="91476" y="3096986"/>
            <a:ext cx="1554732" cy="1754326"/>
          </a:xfrm>
          <a:prstGeom prst="rect">
            <a:avLst/>
          </a:prstGeom>
          <a:noFill/>
          <a:ln>
            <a:solidFill>
              <a:schemeClr val="tx1"/>
            </a:solidFill>
          </a:ln>
        </p:spPr>
        <p:txBody>
          <a:bodyPr wrap="square" rtlCol="0">
            <a:spAutoFit/>
          </a:bodyPr>
          <a:lstStyle/>
          <a:p>
            <a:r>
              <a:rPr lang="en-US" b="1" u="sng" dirty="0"/>
              <a:t>Gospels</a:t>
            </a:r>
            <a:r>
              <a:rPr lang="en-US" dirty="0"/>
              <a:t> (4)</a:t>
            </a:r>
            <a:endParaRPr lang="en-US" b="1" u="sng" dirty="0"/>
          </a:p>
          <a:p>
            <a:r>
              <a:rPr lang="en-US" dirty="0"/>
              <a:t>Matthew </a:t>
            </a:r>
          </a:p>
          <a:p>
            <a:r>
              <a:rPr lang="en-US" dirty="0"/>
              <a:t>Mark </a:t>
            </a:r>
          </a:p>
          <a:p>
            <a:r>
              <a:rPr lang="en-US" dirty="0"/>
              <a:t>Luke</a:t>
            </a:r>
          </a:p>
          <a:p>
            <a:r>
              <a:rPr lang="en-US" dirty="0"/>
              <a:t>John</a:t>
            </a:r>
          </a:p>
          <a:p>
            <a:endParaRPr lang="en-US" dirty="0"/>
          </a:p>
        </p:txBody>
      </p:sp>
      <p:sp>
        <p:nvSpPr>
          <p:cNvPr id="7" name="TextBox 6">
            <a:extLst>
              <a:ext uri="{FF2B5EF4-FFF2-40B4-BE49-F238E27FC236}">
                <a16:creationId xmlns:a16="http://schemas.microsoft.com/office/drawing/2014/main" id="{045F3FC1-D6CA-5848-8695-40847539D854}"/>
              </a:ext>
            </a:extLst>
          </p:cNvPr>
          <p:cNvSpPr txBox="1"/>
          <p:nvPr/>
        </p:nvSpPr>
        <p:spPr>
          <a:xfrm>
            <a:off x="1757221" y="3096986"/>
            <a:ext cx="1082169" cy="923330"/>
          </a:xfrm>
          <a:prstGeom prst="rect">
            <a:avLst/>
          </a:prstGeom>
          <a:noFill/>
          <a:ln>
            <a:solidFill>
              <a:schemeClr val="tx1"/>
            </a:solidFill>
          </a:ln>
        </p:spPr>
        <p:txBody>
          <a:bodyPr wrap="square" rtlCol="0">
            <a:spAutoFit/>
          </a:bodyPr>
          <a:lstStyle/>
          <a:p>
            <a:r>
              <a:rPr lang="en-US" b="1" u="sng" dirty="0"/>
              <a:t>Acts </a:t>
            </a:r>
            <a:r>
              <a:rPr lang="en-US" u="sng" dirty="0"/>
              <a:t>(1)</a:t>
            </a:r>
          </a:p>
          <a:p>
            <a:r>
              <a:rPr lang="en-US" dirty="0"/>
              <a:t>Book of History</a:t>
            </a:r>
          </a:p>
        </p:txBody>
      </p:sp>
      <p:sp>
        <p:nvSpPr>
          <p:cNvPr id="8" name="TextBox 7">
            <a:extLst>
              <a:ext uri="{FF2B5EF4-FFF2-40B4-BE49-F238E27FC236}">
                <a16:creationId xmlns:a16="http://schemas.microsoft.com/office/drawing/2014/main" id="{05D71320-4DAB-2441-9D73-DC75850A5117}"/>
              </a:ext>
            </a:extLst>
          </p:cNvPr>
          <p:cNvSpPr txBox="1"/>
          <p:nvPr/>
        </p:nvSpPr>
        <p:spPr>
          <a:xfrm>
            <a:off x="2914174" y="3099988"/>
            <a:ext cx="2025683" cy="3139321"/>
          </a:xfrm>
          <a:prstGeom prst="rect">
            <a:avLst/>
          </a:prstGeom>
          <a:noFill/>
          <a:ln>
            <a:solidFill>
              <a:schemeClr val="tx1"/>
            </a:solidFill>
          </a:ln>
        </p:spPr>
        <p:txBody>
          <a:bodyPr wrap="none" rtlCol="0">
            <a:spAutoFit/>
          </a:bodyPr>
          <a:lstStyle/>
          <a:p>
            <a:r>
              <a:rPr lang="en-US" b="1" u="sng" dirty="0"/>
              <a:t>Letters of Paul</a:t>
            </a:r>
            <a:r>
              <a:rPr lang="en-US" dirty="0"/>
              <a:t> (13)</a:t>
            </a:r>
            <a:endParaRPr lang="en-US" b="1" u="sng" dirty="0"/>
          </a:p>
          <a:p>
            <a:r>
              <a:rPr lang="en-US" dirty="0"/>
              <a:t>Thessalonians (2)</a:t>
            </a:r>
          </a:p>
          <a:p>
            <a:r>
              <a:rPr lang="en-US" dirty="0"/>
              <a:t>Corinthians (2)</a:t>
            </a:r>
          </a:p>
          <a:p>
            <a:r>
              <a:rPr lang="en-US" dirty="0"/>
              <a:t>Romans</a:t>
            </a:r>
          </a:p>
          <a:p>
            <a:r>
              <a:rPr lang="en-US" b="1" dirty="0">
                <a:solidFill>
                  <a:srgbClr val="FF0000"/>
                </a:solidFill>
              </a:rPr>
              <a:t>Galatians </a:t>
            </a:r>
          </a:p>
          <a:p>
            <a:r>
              <a:rPr lang="en-US" dirty="0"/>
              <a:t>Philippians</a:t>
            </a:r>
          </a:p>
          <a:p>
            <a:r>
              <a:rPr lang="en-US" dirty="0"/>
              <a:t>Philemon</a:t>
            </a:r>
          </a:p>
          <a:p>
            <a:r>
              <a:rPr lang="en-US" dirty="0"/>
              <a:t>Ephesians</a:t>
            </a:r>
          </a:p>
          <a:p>
            <a:r>
              <a:rPr lang="en-US" dirty="0"/>
              <a:t>Colossians</a:t>
            </a:r>
          </a:p>
          <a:p>
            <a:r>
              <a:rPr lang="en-US" dirty="0"/>
              <a:t>Timothy (2)</a:t>
            </a:r>
          </a:p>
          <a:p>
            <a:r>
              <a:rPr lang="en-US" dirty="0"/>
              <a:t>Titus</a:t>
            </a:r>
          </a:p>
        </p:txBody>
      </p:sp>
      <p:sp>
        <p:nvSpPr>
          <p:cNvPr id="9" name="TextBox 8">
            <a:extLst>
              <a:ext uri="{FF2B5EF4-FFF2-40B4-BE49-F238E27FC236}">
                <a16:creationId xmlns:a16="http://schemas.microsoft.com/office/drawing/2014/main" id="{134057AB-E90B-2A4C-83A1-A9BE516C2B8D}"/>
              </a:ext>
            </a:extLst>
          </p:cNvPr>
          <p:cNvSpPr txBox="1"/>
          <p:nvPr/>
        </p:nvSpPr>
        <p:spPr>
          <a:xfrm>
            <a:off x="5014641" y="3096986"/>
            <a:ext cx="2116849" cy="1754326"/>
          </a:xfrm>
          <a:prstGeom prst="rect">
            <a:avLst/>
          </a:prstGeom>
          <a:noFill/>
          <a:ln>
            <a:solidFill>
              <a:schemeClr val="tx1"/>
            </a:solidFill>
          </a:ln>
        </p:spPr>
        <p:txBody>
          <a:bodyPr wrap="square" rtlCol="0">
            <a:spAutoFit/>
          </a:bodyPr>
          <a:lstStyle/>
          <a:p>
            <a:r>
              <a:rPr lang="en-US" b="1" u="sng" dirty="0"/>
              <a:t>General Letters </a:t>
            </a:r>
            <a:r>
              <a:rPr lang="en-US" dirty="0"/>
              <a:t>(8)</a:t>
            </a:r>
          </a:p>
          <a:p>
            <a:r>
              <a:rPr lang="en-US" dirty="0"/>
              <a:t>James</a:t>
            </a:r>
          </a:p>
          <a:p>
            <a:r>
              <a:rPr lang="en-US" dirty="0"/>
              <a:t>1 &amp; 2 Peter</a:t>
            </a:r>
          </a:p>
          <a:p>
            <a:r>
              <a:rPr lang="en-US" dirty="0"/>
              <a:t>1,2, 3 John </a:t>
            </a:r>
          </a:p>
          <a:p>
            <a:r>
              <a:rPr lang="en-US" dirty="0"/>
              <a:t>Jude</a:t>
            </a:r>
          </a:p>
          <a:p>
            <a:r>
              <a:rPr lang="en-US" dirty="0"/>
              <a:t>Hebrews</a:t>
            </a:r>
          </a:p>
        </p:txBody>
      </p:sp>
      <p:sp>
        <p:nvSpPr>
          <p:cNvPr id="10" name="TextBox 9">
            <a:extLst>
              <a:ext uri="{FF2B5EF4-FFF2-40B4-BE49-F238E27FC236}">
                <a16:creationId xmlns:a16="http://schemas.microsoft.com/office/drawing/2014/main" id="{BC2F2823-52DA-514C-81EE-9121E799D0F7}"/>
              </a:ext>
            </a:extLst>
          </p:cNvPr>
          <p:cNvSpPr txBox="1"/>
          <p:nvPr/>
        </p:nvSpPr>
        <p:spPr>
          <a:xfrm>
            <a:off x="7183260" y="3088165"/>
            <a:ext cx="1743123" cy="646331"/>
          </a:xfrm>
          <a:prstGeom prst="rect">
            <a:avLst/>
          </a:prstGeom>
          <a:noFill/>
          <a:ln>
            <a:solidFill>
              <a:schemeClr val="tx1"/>
            </a:solidFill>
          </a:ln>
        </p:spPr>
        <p:txBody>
          <a:bodyPr wrap="square" rtlCol="0">
            <a:spAutoFit/>
          </a:bodyPr>
          <a:lstStyle/>
          <a:p>
            <a:r>
              <a:rPr lang="en-US" b="1" u="sng" dirty="0"/>
              <a:t>Apocalyptic </a:t>
            </a:r>
            <a:r>
              <a:rPr lang="en-US" dirty="0"/>
              <a:t>(1)</a:t>
            </a:r>
          </a:p>
          <a:p>
            <a:r>
              <a:rPr lang="en-US" dirty="0"/>
              <a:t>Revelation</a:t>
            </a:r>
          </a:p>
        </p:txBody>
      </p:sp>
      <p:sp>
        <p:nvSpPr>
          <p:cNvPr id="11" name="TextBox 10">
            <a:extLst>
              <a:ext uri="{FF2B5EF4-FFF2-40B4-BE49-F238E27FC236}">
                <a16:creationId xmlns:a16="http://schemas.microsoft.com/office/drawing/2014/main" id="{098642B6-6552-4740-8F29-66F51538197E}"/>
              </a:ext>
            </a:extLst>
          </p:cNvPr>
          <p:cNvSpPr txBox="1"/>
          <p:nvPr/>
        </p:nvSpPr>
        <p:spPr>
          <a:xfrm>
            <a:off x="2667000" y="2466689"/>
            <a:ext cx="2829621" cy="523220"/>
          </a:xfrm>
          <a:prstGeom prst="rect">
            <a:avLst/>
          </a:prstGeom>
          <a:noFill/>
        </p:spPr>
        <p:txBody>
          <a:bodyPr wrap="none" rtlCol="0">
            <a:spAutoFit/>
          </a:bodyPr>
          <a:lstStyle/>
          <a:p>
            <a:r>
              <a:rPr lang="en-US" sz="2800" dirty="0">
                <a:latin typeface="Aharoni" panose="02010803020104030203" pitchFamily="2" charset="-79"/>
                <a:cs typeface="Aharoni" panose="02010803020104030203" pitchFamily="2" charset="-79"/>
              </a:rPr>
              <a:t>FIVE DIVISIONS</a:t>
            </a:r>
          </a:p>
        </p:txBody>
      </p:sp>
    </p:spTree>
    <p:extLst>
      <p:ext uri="{BB962C8B-B14F-4D97-AF65-F5344CB8AC3E}">
        <p14:creationId xmlns:p14="http://schemas.microsoft.com/office/powerpoint/2010/main" val="412824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0AEB-380C-B84C-BD77-67104D168C83}"/>
              </a:ext>
            </a:extLst>
          </p:cNvPr>
          <p:cNvSpPr>
            <a:spLocks noGrp="1"/>
          </p:cNvSpPr>
          <p:nvPr>
            <p:ph type="title"/>
          </p:nvPr>
        </p:nvSpPr>
        <p:spPr>
          <a:xfrm>
            <a:off x="228600" y="152400"/>
            <a:ext cx="8763000" cy="1255776"/>
          </a:xfrm>
        </p:spPr>
        <p:txBody>
          <a:bodyPr>
            <a:normAutofit/>
          </a:bodyPr>
          <a:lstStyle/>
          <a:p>
            <a:r>
              <a:rPr lang="en-US" sz="3200" dirty="0"/>
              <a:t>Two Theories: North and South Galatian Theory </a:t>
            </a:r>
          </a:p>
        </p:txBody>
      </p:sp>
      <p:sp>
        <p:nvSpPr>
          <p:cNvPr id="3" name="Content Placeholder 2">
            <a:extLst>
              <a:ext uri="{FF2B5EF4-FFF2-40B4-BE49-F238E27FC236}">
                <a16:creationId xmlns:a16="http://schemas.microsoft.com/office/drawing/2014/main" id="{623AE4DF-DE39-9947-9FA1-52A6E9046870}"/>
              </a:ext>
            </a:extLst>
          </p:cNvPr>
          <p:cNvSpPr>
            <a:spLocks noGrp="1"/>
          </p:cNvSpPr>
          <p:nvPr>
            <p:ph idx="1"/>
          </p:nvPr>
        </p:nvSpPr>
        <p:spPr>
          <a:xfrm>
            <a:off x="228600" y="1600200"/>
            <a:ext cx="8763000" cy="5257800"/>
          </a:xfrm>
        </p:spPr>
        <p:txBody>
          <a:bodyPr>
            <a:normAutofit fontScale="85000" lnSpcReduction="20000"/>
          </a:bodyPr>
          <a:lstStyle/>
          <a:p>
            <a:pPr marL="118872" indent="0">
              <a:buNone/>
            </a:pPr>
            <a:r>
              <a:rPr lang="en-US" sz="2400" dirty="0"/>
              <a:t>“Was it to the ethnic Galatians of the north that Paul wrote his Galatian letter, or did he address it to more extensive Roman province of Galatia (south) ?”                     </a:t>
            </a:r>
          </a:p>
          <a:p>
            <a:pPr marL="118872" indent="0">
              <a:buNone/>
            </a:pPr>
            <a:r>
              <a:rPr lang="en-US" sz="2400" dirty="0"/>
              <a:t>			   </a:t>
            </a:r>
            <a:r>
              <a:rPr lang="en-US" sz="1900" dirty="0"/>
              <a:t>--- Jack Mckinney, Truth for Today Commentary, Galatians, page 3-5.  </a:t>
            </a:r>
          </a:p>
          <a:p>
            <a:pPr marL="118872" indent="0">
              <a:buNone/>
            </a:pPr>
            <a:endParaRPr lang="en-US" sz="1600" dirty="0"/>
          </a:p>
          <a:p>
            <a:r>
              <a:rPr lang="en-US" sz="2400" b="1" dirty="0"/>
              <a:t>North Galatian Theory </a:t>
            </a:r>
            <a:r>
              <a:rPr lang="en-US" sz="2400" dirty="0"/>
              <a:t>- a view held by most German theologians and more liberal scholars.  This is called “ethnic Galatia” and includes three principal cities in the area of north-central Asia Minor; including, Pessinus, Tavium, and Ancyra (modern Ankara).  The later became the capital of Galatia.  This area had been settled in about 230 B.C. by Gallic tribes from the Roman province of Gaul (modern France).</a:t>
            </a:r>
          </a:p>
          <a:p>
            <a:r>
              <a:rPr lang="en-US" sz="2400" b="1" dirty="0"/>
              <a:t>South Galatian Theory </a:t>
            </a:r>
            <a:r>
              <a:rPr lang="en-US" sz="2400" dirty="0"/>
              <a:t>- Being a more conservative view, and generally held by British and American scholars, it holds that the Galatian letter was written to churches that Luke named in Acts.  These were churches Paul established during the first missionary journey (Acts chapters 13 &amp; 14).  Specifically, they would include Antioch, Iconium, Lystra, and Derbe, all of which were in the southern part of the Roman province of Galatia.  </a:t>
            </a:r>
            <a:br>
              <a:rPr lang="en-US" sz="2400" dirty="0"/>
            </a:br>
            <a:endParaRPr lang="en-US" sz="2400" dirty="0"/>
          </a:p>
          <a:p>
            <a:pPr marL="118872" indent="0">
              <a:buNone/>
            </a:pPr>
            <a:r>
              <a:rPr lang="en-US" sz="2400" dirty="0"/>
              <a:t>Since there is no mention of the northern cities in Scripture, and no evidence to support that Paul and his coworkers ever visited there, we assume the South Galatian Theory to be most probable. </a:t>
            </a:r>
          </a:p>
        </p:txBody>
      </p:sp>
    </p:spTree>
    <p:extLst>
      <p:ext uri="{BB962C8B-B14F-4D97-AF65-F5344CB8AC3E}">
        <p14:creationId xmlns:p14="http://schemas.microsoft.com/office/powerpoint/2010/main" val="28264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nnie\Documents\Ken's Folder\Church Lessons\Galatians Class\EastMetWorld-44_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 y="381000"/>
            <a:ext cx="9058742"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3380" y="43934"/>
            <a:ext cx="429258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Eastern Mediterranean  Area in 40 BC</a:t>
            </a:r>
          </a:p>
        </p:txBody>
      </p:sp>
    </p:spTree>
    <p:extLst>
      <p:ext uri="{BB962C8B-B14F-4D97-AF65-F5344CB8AC3E}">
        <p14:creationId xmlns:p14="http://schemas.microsoft.com/office/powerpoint/2010/main" val="158716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0AEB-380C-B84C-BD77-67104D168C83}"/>
              </a:ext>
            </a:extLst>
          </p:cNvPr>
          <p:cNvSpPr>
            <a:spLocks noGrp="1"/>
          </p:cNvSpPr>
          <p:nvPr>
            <p:ph type="title"/>
          </p:nvPr>
        </p:nvSpPr>
        <p:spPr>
          <a:xfrm>
            <a:off x="228600" y="152400"/>
            <a:ext cx="8763000" cy="1255776"/>
          </a:xfrm>
        </p:spPr>
        <p:txBody>
          <a:bodyPr>
            <a:normAutofit/>
          </a:bodyPr>
          <a:lstStyle/>
          <a:p>
            <a:r>
              <a:rPr lang="en-US" sz="3200" dirty="0"/>
              <a:t>Two Theories: North and South Galatian Theory </a:t>
            </a:r>
          </a:p>
        </p:txBody>
      </p:sp>
      <p:sp>
        <p:nvSpPr>
          <p:cNvPr id="3" name="Content Placeholder 2">
            <a:extLst>
              <a:ext uri="{FF2B5EF4-FFF2-40B4-BE49-F238E27FC236}">
                <a16:creationId xmlns:a16="http://schemas.microsoft.com/office/drawing/2014/main" id="{623AE4DF-DE39-9947-9FA1-52A6E9046870}"/>
              </a:ext>
            </a:extLst>
          </p:cNvPr>
          <p:cNvSpPr>
            <a:spLocks noGrp="1"/>
          </p:cNvSpPr>
          <p:nvPr>
            <p:ph idx="1"/>
          </p:nvPr>
        </p:nvSpPr>
        <p:spPr>
          <a:xfrm>
            <a:off x="228600" y="1600200"/>
            <a:ext cx="8763000" cy="5257800"/>
          </a:xfrm>
        </p:spPr>
        <p:txBody>
          <a:bodyPr>
            <a:normAutofit fontScale="85000" lnSpcReduction="20000"/>
          </a:bodyPr>
          <a:lstStyle/>
          <a:p>
            <a:pPr marL="118872" indent="0">
              <a:buNone/>
            </a:pPr>
            <a:r>
              <a:rPr lang="en-US" sz="2400" dirty="0"/>
              <a:t>“Was it to the ethnic Galatians of the north that Paul wrote his Galatian letter, or did he address it to more extensive Roman province of Galatia (south) ?”                     </a:t>
            </a:r>
          </a:p>
          <a:p>
            <a:pPr marL="118872" indent="0">
              <a:buNone/>
            </a:pPr>
            <a:r>
              <a:rPr lang="en-US" sz="2400" dirty="0"/>
              <a:t>			   </a:t>
            </a:r>
            <a:r>
              <a:rPr lang="en-US" sz="1900" dirty="0"/>
              <a:t>--- Jack Mckinney, Truth for Today Commentary, Galatians, page 3-5.  </a:t>
            </a:r>
          </a:p>
          <a:p>
            <a:pPr marL="118872" indent="0">
              <a:buNone/>
            </a:pPr>
            <a:endParaRPr lang="en-US" sz="1600" dirty="0"/>
          </a:p>
          <a:p>
            <a:r>
              <a:rPr lang="en-US" sz="2400" b="1" dirty="0"/>
              <a:t>North Galatian Theory </a:t>
            </a:r>
            <a:r>
              <a:rPr lang="en-US" sz="2400" dirty="0"/>
              <a:t>- a view held by most German theologians and more liberal scholars.  This is called “ethnic Galatia” and includes three principal cities in the area of north-central Asia Minor; including, Pessinus, Tavium, and Ancyra (modern Ankara).  The later became the capital of Galatia.  This area had been settled in about 230 B.C. by Gallic tribes from the Roman province of Gaul (modern France).</a:t>
            </a:r>
          </a:p>
          <a:p>
            <a:r>
              <a:rPr lang="en-US" sz="2400" b="1" dirty="0"/>
              <a:t>South Galatian Theory </a:t>
            </a:r>
            <a:r>
              <a:rPr lang="en-US" sz="2400" dirty="0"/>
              <a:t>- Being a more conservative view, and generally held by British and American scholars, it holds that the Galatian letter was written to churches that Luke named in Acts.  These were churches Paul established during the first missionary journey (Acts chapters 13 &amp; 14).  Specifically, they would include Antioch, Iconium, Lystra, and Derbe, all of which were in the southern part of the Roman province of Galatia.  </a:t>
            </a:r>
            <a:br>
              <a:rPr lang="en-US" sz="2400" dirty="0"/>
            </a:br>
            <a:endParaRPr lang="en-US" sz="2400" dirty="0"/>
          </a:p>
          <a:p>
            <a:pPr marL="118872" indent="0">
              <a:buNone/>
            </a:pPr>
            <a:r>
              <a:rPr lang="en-US" sz="2400" dirty="0"/>
              <a:t>Since there is no mention of the northern cities in Scripture, and no evidence to support that Paul and his coworkers ever visited there, we assume the South Galatian Theory to be most probable. </a:t>
            </a:r>
          </a:p>
        </p:txBody>
      </p:sp>
    </p:spTree>
    <p:extLst>
      <p:ext uri="{BB962C8B-B14F-4D97-AF65-F5344CB8AC3E}">
        <p14:creationId xmlns:p14="http://schemas.microsoft.com/office/powerpoint/2010/main" val="73551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onnie\Documents\Ken's Folder\Church Lessons\Galatians Class\PaulsTravelMa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006"/>
            <a:ext cx="8839200" cy="687100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191000" y="0"/>
            <a:ext cx="48079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Arial" panose="020B0604020202020204" pitchFamily="34" charset="0"/>
                <a:cs typeface="Arial" panose="020B0604020202020204" pitchFamily="34" charset="0"/>
              </a:rPr>
              <a:t>Eastern Mediterranean Area in 50 A.D.</a:t>
            </a:r>
          </a:p>
        </p:txBody>
      </p:sp>
    </p:spTree>
    <p:extLst>
      <p:ext uri="{BB962C8B-B14F-4D97-AF65-F5344CB8AC3E}">
        <p14:creationId xmlns:p14="http://schemas.microsoft.com/office/powerpoint/2010/main" val="157166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2269</TotalTime>
  <Words>7632</Words>
  <Application>Microsoft Macintosh PowerPoint</Application>
  <PresentationFormat>On-screen Show (4:3)</PresentationFormat>
  <Paragraphs>575</Paragraphs>
  <Slides>32</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Abadi MT Condensed Extra Bold</vt:lpstr>
      <vt:lpstr>Aharoni</vt:lpstr>
      <vt:lpstr>Arial</vt:lpstr>
      <vt:lpstr>Arial Black</vt:lpstr>
      <vt:lpstr>Arial Narrow</vt:lpstr>
      <vt:lpstr>Calibri</vt:lpstr>
      <vt:lpstr>Corbel</vt:lpstr>
      <vt:lpstr>Wingdings</vt:lpstr>
      <vt:lpstr>Wingdings 2</vt:lpstr>
      <vt:lpstr>Wingdings 3</vt:lpstr>
      <vt:lpstr>Module</vt:lpstr>
      <vt:lpstr>Symphony of the Scriptures</vt:lpstr>
      <vt:lpstr>Galatians</vt:lpstr>
      <vt:lpstr>PowerPoint Presentation</vt:lpstr>
      <vt:lpstr>PowerPoint Presentation</vt:lpstr>
      <vt:lpstr>About the New Testament  “Canon”</vt:lpstr>
      <vt:lpstr>Two Theories: North and South Galatian Theory </vt:lpstr>
      <vt:lpstr>PowerPoint Presentation</vt:lpstr>
      <vt:lpstr>Two Theories: North and South Galatian Theory </vt:lpstr>
      <vt:lpstr>PowerPoint Presentation</vt:lpstr>
      <vt:lpstr>The Date and Place of Writing?</vt:lpstr>
      <vt:lpstr>PowerPoint Presentation</vt:lpstr>
      <vt:lpstr>PowerPoint Presentation</vt:lpstr>
      <vt:lpstr>PowerPoint Presentation</vt:lpstr>
      <vt:lpstr>PowerPoint Presentation</vt:lpstr>
      <vt:lpstr>  Who wrote the book (and to whom)?  </vt:lpstr>
      <vt:lpstr>  Where are we?  </vt:lpstr>
      <vt:lpstr>  Why is Galatians so important?  </vt:lpstr>
      <vt:lpstr>  Why is Galatians so important?  </vt:lpstr>
      <vt:lpstr>  What's the point?  </vt:lpstr>
      <vt:lpstr>  How do I apply</vt:lpstr>
      <vt:lpstr>A major paradigm shift</vt:lpstr>
      <vt:lpstr>Brief Outline</vt:lpstr>
      <vt:lpstr>Brief Outline</vt:lpstr>
      <vt:lpstr>Chapter 1:  Paul’s introduction</vt:lpstr>
      <vt:lpstr>Chapter 2-3:  Justification by Faith, not Law</vt:lpstr>
      <vt:lpstr>Chapter 3-4:  Purpose of the Law</vt:lpstr>
      <vt:lpstr>Chapter 5:  Freedom in Christ</vt:lpstr>
      <vt:lpstr>Legalists vs. Liberty </vt:lpstr>
      <vt:lpstr>Chapter 5:  Walking By the Spirit</vt:lpstr>
      <vt:lpstr>Chapter 6:  Love &amp; Support for Our Brethren  </vt:lpstr>
      <vt:lpstr>Galatians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161</cp:revision>
  <dcterms:created xsi:type="dcterms:W3CDTF">2010-11-07T11:38:16Z</dcterms:created>
  <dcterms:modified xsi:type="dcterms:W3CDTF">2022-12-26T08:52:09Z</dcterms:modified>
</cp:coreProperties>
</file>